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316" r:id="rId3"/>
    <p:sldId id="305" r:id="rId4"/>
    <p:sldId id="303" r:id="rId5"/>
    <p:sldId id="347" r:id="rId6"/>
    <p:sldId id="355" r:id="rId7"/>
    <p:sldId id="356" r:id="rId8"/>
    <p:sldId id="353" r:id="rId9"/>
    <p:sldId id="357" r:id="rId10"/>
    <p:sldId id="350" r:id="rId11"/>
    <p:sldId id="323" r:id="rId12"/>
    <p:sldId id="324" r:id="rId13"/>
    <p:sldId id="325" r:id="rId14"/>
    <p:sldId id="326" r:id="rId15"/>
    <p:sldId id="335" r:id="rId16"/>
    <p:sldId id="328" r:id="rId17"/>
    <p:sldId id="329" r:id="rId18"/>
    <p:sldId id="330" r:id="rId19"/>
    <p:sldId id="331" r:id="rId20"/>
    <p:sldId id="336" r:id="rId21"/>
    <p:sldId id="332" r:id="rId22"/>
    <p:sldId id="354" r:id="rId23"/>
    <p:sldId id="346"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903" autoAdjust="0"/>
    <p:restoredTop sz="72571" autoAdjust="0"/>
  </p:normalViewPr>
  <p:slideViewPr>
    <p:cSldViewPr snapToGrid="0">
      <p:cViewPr varScale="1">
        <p:scale>
          <a:sx n="78" d="100"/>
          <a:sy n="78" d="100"/>
        </p:scale>
        <p:origin x="2142"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날짜 개체 틀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8B92A4C-61D1-478E-B8F6-762D40A00EF5}" type="datetimeFigureOut">
              <a:rPr lang="en-US" smtClean="0"/>
              <a:t>9/8/2025</a:t>
            </a:fld>
            <a:endParaRPr lang="en-US"/>
          </a:p>
        </p:txBody>
      </p:sp>
      <p:sp>
        <p:nvSpPr>
          <p:cNvPr id="4" name="슬라이드 이미지 개체 틀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슬라이드 노트 개체 틀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a:p>
        </p:txBody>
      </p:sp>
      <p:sp>
        <p:nvSpPr>
          <p:cNvPr id="6" name="바닥글 개체 틀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슬라이드 번호 개체 틀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4033106-3A13-43F0-A776-60EA5FC27070}" type="slidenum">
              <a:rPr lang="en-US" smtClean="0"/>
              <a:t>‹#›</a:t>
            </a:fld>
            <a:endParaRPr lang="en-US"/>
          </a:p>
        </p:txBody>
      </p:sp>
    </p:spTree>
    <p:extLst>
      <p:ext uri="{BB962C8B-B14F-4D97-AF65-F5344CB8AC3E}">
        <p14:creationId xmlns:p14="http://schemas.microsoft.com/office/powerpoint/2010/main" val="26224333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dirty="0"/>
              <a:t>Thanks for havin</a:t>
            </a:r>
            <a:r>
              <a:rPr lang="en-US" baseline="0" dirty="0"/>
              <a:t>g our paper on the program. This is a joint work with Hayong at Michigan State University</a:t>
            </a:r>
            <a:endParaRPr lang="en-US" dirty="0"/>
          </a:p>
        </p:txBody>
      </p:sp>
      <p:sp>
        <p:nvSpPr>
          <p:cNvPr id="4" name="슬라이드 번호 개체 틀 3"/>
          <p:cNvSpPr>
            <a:spLocks noGrp="1"/>
          </p:cNvSpPr>
          <p:nvPr>
            <p:ph type="sldNum" sz="quarter" idx="10"/>
          </p:nvPr>
        </p:nvSpPr>
        <p:spPr/>
        <p:txBody>
          <a:bodyPr/>
          <a:lstStyle/>
          <a:p>
            <a:fld id="{B4033106-3A13-43F0-A776-60EA5FC27070}" type="slidenum">
              <a:rPr lang="en-US" smtClean="0"/>
              <a:t>1</a:t>
            </a:fld>
            <a:endParaRPr lang="en-US"/>
          </a:p>
        </p:txBody>
      </p:sp>
    </p:spTree>
    <p:extLst>
      <p:ext uri="{BB962C8B-B14F-4D97-AF65-F5344CB8AC3E}">
        <p14:creationId xmlns:p14="http://schemas.microsoft.com/office/powerpoint/2010/main" val="155001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dirty="0"/>
              <a:t>625*34</a:t>
            </a:r>
            <a:r>
              <a:rPr lang="en-US" baseline="0" dirty="0"/>
              <a:t> years= 21250 industry pair-years</a:t>
            </a:r>
          </a:p>
          <a:p>
            <a:r>
              <a:rPr lang="en-US" baseline="0" dirty="0"/>
              <a:t>785 M&amp;A deals and the acquirer-target pair level analysis.</a:t>
            </a:r>
            <a:endParaRPr lang="en-US" dirty="0"/>
          </a:p>
        </p:txBody>
      </p:sp>
      <p:sp>
        <p:nvSpPr>
          <p:cNvPr id="4" name="슬라이드 번호 개체 틀 3"/>
          <p:cNvSpPr>
            <a:spLocks noGrp="1"/>
          </p:cNvSpPr>
          <p:nvPr>
            <p:ph type="sldNum" sz="quarter" idx="10"/>
          </p:nvPr>
        </p:nvSpPr>
        <p:spPr/>
        <p:txBody>
          <a:bodyPr/>
          <a:lstStyle/>
          <a:p>
            <a:fld id="{B4033106-3A13-43F0-A776-60EA5FC27070}" type="slidenum">
              <a:rPr lang="en-US" smtClean="0"/>
              <a:t>11</a:t>
            </a:fld>
            <a:endParaRPr lang="en-US"/>
          </a:p>
        </p:txBody>
      </p:sp>
    </p:spTree>
    <p:extLst>
      <p:ext uri="{BB962C8B-B14F-4D97-AF65-F5344CB8AC3E}">
        <p14:creationId xmlns:p14="http://schemas.microsoft.com/office/powerpoint/2010/main" val="5731157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dirty="0"/>
              <a:t>All the distances are positively</a:t>
            </a:r>
            <a:r>
              <a:rPr lang="en-US" baseline="0" dirty="0"/>
              <a:t> correlated with each other while all of them are negatively correlated with TNIC similarity score both at the industry pair level and deal level.</a:t>
            </a:r>
            <a:endParaRPr lang="en-US" dirty="0"/>
          </a:p>
        </p:txBody>
      </p:sp>
      <p:sp>
        <p:nvSpPr>
          <p:cNvPr id="4" name="슬라이드 번호 개체 틀 3"/>
          <p:cNvSpPr>
            <a:spLocks noGrp="1"/>
          </p:cNvSpPr>
          <p:nvPr>
            <p:ph type="sldNum" sz="quarter" idx="10"/>
          </p:nvPr>
        </p:nvSpPr>
        <p:spPr/>
        <p:txBody>
          <a:bodyPr/>
          <a:lstStyle/>
          <a:p>
            <a:fld id="{B4033106-3A13-43F0-A776-60EA5FC27070}" type="slidenum">
              <a:rPr lang="en-US" smtClean="0"/>
              <a:t>12</a:t>
            </a:fld>
            <a:endParaRPr lang="en-US"/>
          </a:p>
        </p:txBody>
      </p:sp>
    </p:spTree>
    <p:extLst>
      <p:ext uri="{BB962C8B-B14F-4D97-AF65-F5344CB8AC3E}">
        <p14:creationId xmlns:p14="http://schemas.microsoft.com/office/powerpoint/2010/main" val="40532825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dirty="0"/>
              <a:t>Deng Kang</a:t>
            </a:r>
          </a:p>
        </p:txBody>
      </p:sp>
      <p:sp>
        <p:nvSpPr>
          <p:cNvPr id="4" name="슬라이드 번호 개체 틀 3"/>
          <p:cNvSpPr>
            <a:spLocks noGrp="1"/>
          </p:cNvSpPr>
          <p:nvPr>
            <p:ph type="sldNum" sz="quarter" idx="10"/>
          </p:nvPr>
        </p:nvSpPr>
        <p:spPr/>
        <p:txBody>
          <a:bodyPr/>
          <a:lstStyle/>
          <a:p>
            <a:fld id="{B4033106-3A13-43F0-A776-60EA5FC27070}" type="slidenum">
              <a:rPr lang="en-US" smtClean="0"/>
              <a:t>14</a:t>
            </a:fld>
            <a:endParaRPr lang="en-US"/>
          </a:p>
        </p:txBody>
      </p:sp>
    </p:spTree>
    <p:extLst>
      <p:ext uri="{BB962C8B-B14F-4D97-AF65-F5344CB8AC3E}">
        <p14:creationId xmlns:p14="http://schemas.microsoft.com/office/powerpoint/2010/main" val="10635491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en-US"/>
          </a:p>
        </p:txBody>
      </p:sp>
      <p:sp>
        <p:nvSpPr>
          <p:cNvPr id="4" name="슬라이드 번호 개체 틀 3"/>
          <p:cNvSpPr>
            <a:spLocks noGrp="1"/>
          </p:cNvSpPr>
          <p:nvPr>
            <p:ph type="sldNum" sz="quarter" idx="10"/>
          </p:nvPr>
        </p:nvSpPr>
        <p:spPr/>
        <p:txBody>
          <a:bodyPr/>
          <a:lstStyle/>
          <a:p>
            <a:fld id="{B4033106-3A13-43F0-A776-60EA5FC27070}" type="slidenum">
              <a:rPr lang="en-US" smtClean="0"/>
              <a:t>23</a:t>
            </a:fld>
            <a:endParaRPr lang="en-US"/>
          </a:p>
        </p:txBody>
      </p:sp>
    </p:spTree>
    <p:extLst>
      <p:ext uri="{BB962C8B-B14F-4D97-AF65-F5344CB8AC3E}">
        <p14:creationId xmlns:p14="http://schemas.microsoft.com/office/powerpoint/2010/main" val="10008673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dirty="0"/>
              <a:t>Here is the introduction</a:t>
            </a:r>
            <a:r>
              <a:rPr lang="en-US" baseline="0" dirty="0"/>
              <a:t> of our research. </a:t>
            </a:r>
          </a:p>
          <a:p>
            <a:r>
              <a:rPr lang="en-US" baseline="0" dirty="0"/>
              <a:t>Why do firms do M&amp;As? For various reasons, from</a:t>
            </a:r>
          </a:p>
          <a:p>
            <a:r>
              <a:rPr lang="en-US" baseline="0" dirty="0"/>
              <a:t>	Q-theory of mergers, Managerial agency, market timing due to mispricing, anti-competition and tax reasons. They could explain corporate M&amp;A decisions.</a:t>
            </a:r>
          </a:p>
          <a:p>
            <a:r>
              <a:rPr lang="en-US" baseline="0" dirty="0"/>
              <a:t>From a neoclassical q-theoretic view of mergers, Synergies are key to success, which depend on acquirer’s and target’s product market overlap and managerial style and scope.</a:t>
            </a:r>
          </a:p>
          <a:p>
            <a:r>
              <a:rPr lang="en-US" baseline="0" dirty="0"/>
              <a:t>We posit that </a:t>
            </a:r>
          </a:p>
          <a:p>
            <a:r>
              <a:rPr lang="en-US" baseline="0" dirty="0"/>
              <a:t>The challenge here is how to quantify the cost of integration?</a:t>
            </a:r>
          </a:p>
          <a:p>
            <a:r>
              <a:rPr lang="en-US" baseline="0" dirty="0"/>
              <a:t>To this end, we propose </a:t>
            </a:r>
          </a:p>
          <a:p>
            <a:endParaRPr lang="en-US" baseline="0" dirty="0"/>
          </a:p>
        </p:txBody>
      </p:sp>
      <p:sp>
        <p:nvSpPr>
          <p:cNvPr id="4" name="슬라이드 번호 개체 틀 3"/>
          <p:cNvSpPr>
            <a:spLocks noGrp="1"/>
          </p:cNvSpPr>
          <p:nvPr>
            <p:ph type="sldNum" sz="quarter" idx="10"/>
          </p:nvPr>
        </p:nvSpPr>
        <p:spPr/>
        <p:txBody>
          <a:bodyPr/>
          <a:lstStyle/>
          <a:p>
            <a:fld id="{B4033106-3A13-43F0-A776-60EA5FC27070}" type="slidenum">
              <a:rPr lang="en-US" smtClean="0"/>
              <a:t>2</a:t>
            </a:fld>
            <a:endParaRPr lang="en-US"/>
          </a:p>
        </p:txBody>
      </p:sp>
    </p:spTree>
    <p:extLst>
      <p:ext uri="{BB962C8B-B14F-4D97-AF65-F5344CB8AC3E}">
        <p14:creationId xmlns:p14="http://schemas.microsoft.com/office/powerpoint/2010/main" val="29561660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dirty="0"/>
              <a:t>There are growing AI and machine learning implications</a:t>
            </a:r>
            <a:r>
              <a:rPr lang="en-US" baseline="0" dirty="0"/>
              <a:t> in the field of corporate finance. </a:t>
            </a:r>
          </a:p>
          <a:p>
            <a:r>
              <a:rPr lang="en-US" baseline="0" dirty="0"/>
              <a:t>This 32 year old Japanese man became a new billionaire by providing AI-based M&amp;A advisory services.</a:t>
            </a:r>
          </a:p>
          <a:p>
            <a:r>
              <a:rPr lang="en-US" baseline="0" dirty="0"/>
              <a:t>Our novel measure that captures production process heterogeneity between </a:t>
            </a:r>
            <a:r>
              <a:rPr lang="en-US" baseline="0" dirty="0" err="1"/>
              <a:t>acquiror</a:t>
            </a:r>
            <a:r>
              <a:rPr lang="en-US" baseline="0" dirty="0"/>
              <a:t> and target could, therefore, add an academic and practical value to this growing discussion.</a:t>
            </a:r>
            <a:endParaRPr lang="en-US" dirty="0"/>
          </a:p>
        </p:txBody>
      </p:sp>
      <p:sp>
        <p:nvSpPr>
          <p:cNvPr id="4" name="슬라이드 번호 개체 틀 3"/>
          <p:cNvSpPr>
            <a:spLocks noGrp="1"/>
          </p:cNvSpPr>
          <p:nvPr>
            <p:ph type="sldNum" sz="quarter" idx="10"/>
          </p:nvPr>
        </p:nvSpPr>
        <p:spPr/>
        <p:txBody>
          <a:bodyPr/>
          <a:lstStyle/>
          <a:p>
            <a:fld id="{B4033106-3A13-43F0-A776-60EA5FC27070}" type="slidenum">
              <a:rPr lang="en-US" smtClean="0"/>
              <a:t>3</a:t>
            </a:fld>
            <a:endParaRPr lang="en-US"/>
          </a:p>
        </p:txBody>
      </p:sp>
    </p:spTree>
    <p:extLst>
      <p:ext uri="{BB962C8B-B14F-4D97-AF65-F5344CB8AC3E}">
        <p14:creationId xmlns:p14="http://schemas.microsoft.com/office/powerpoint/2010/main" val="30273384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dirty="0"/>
              <a:t>Our work is related to </a:t>
            </a:r>
          </a:p>
          <a:p>
            <a:r>
              <a:rPr lang="en-US" dirty="0"/>
              <a:t>	Merger</a:t>
            </a:r>
            <a:r>
              <a:rPr lang="en-US" baseline="0" dirty="0"/>
              <a:t> theory….</a:t>
            </a:r>
          </a:p>
          <a:p>
            <a:r>
              <a:rPr lang="en-US" baseline="0" dirty="0"/>
              <a:t>	Firm boundary and…</a:t>
            </a:r>
          </a:p>
          <a:p>
            <a:r>
              <a:rPr lang="en-US" baseline="0" dirty="0"/>
              <a:t>	Merger synergy and post-merger integration efficiency literature.</a:t>
            </a:r>
          </a:p>
          <a:p>
            <a:endParaRPr lang="en-US" baseline="0" dirty="0"/>
          </a:p>
          <a:p>
            <a:r>
              <a:rPr lang="en-US" baseline="0" dirty="0"/>
              <a:t>The most closely related work is by </a:t>
            </a:r>
            <a:r>
              <a:rPr lang="en-US" baseline="0" dirty="0" err="1"/>
              <a:t>Hoberg</a:t>
            </a:r>
            <a:r>
              <a:rPr lang="en-US" baseline="0" dirty="0"/>
              <a:t> and Phillips whose text-based industry classifications aim to identify each firm’s product market cluster rather than production functional clusters.</a:t>
            </a:r>
          </a:p>
          <a:p>
            <a:r>
              <a:rPr lang="en-US" baseline="0" dirty="0"/>
              <a:t>We show that both measures are incrementally useful and complementary to each other.</a:t>
            </a:r>
            <a:endParaRPr lang="en-US" dirty="0"/>
          </a:p>
        </p:txBody>
      </p:sp>
      <p:sp>
        <p:nvSpPr>
          <p:cNvPr id="4" name="슬라이드 번호 개체 틀 3"/>
          <p:cNvSpPr>
            <a:spLocks noGrp="1"/>
          </p:cNvSpPr>
          <p:nvPr>
            <p:ph type="sldNum" sz="quarter" idx="10"/>
          </p:nvPr>
        </p:nvSpPr>
        <p:spPr/>
        <p:txBody>
          <a:bodyPr/>
          <a:lstStyle/>
          <a:p>
            <a:fld id="{B4033106-3A13-43F0-A776-60EA5FC27070}" type="slidenum">
              <a:rPr lang="en-US" smtClean="0"/>
              <a:t>4</a:t>
            </a:fld>
            <a:endParaRPr lang="en-US"/>
          </a:p>
        </p:txBody>
      </p:sp>
    </p:spTree>
    <p:extLst>
      <p:ext uri="{BB962C8B-B14F-4D97-AF65-F5344CB8AC3E}">
        <p14:creationId xmlns:p14="http://schemas.microsoft.com/office/powerpoint/2010/main" val="27825945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dirty="0"/>
              <a:t>Here is the main idea of our Q-theory</a:t>
            </a:r>
            <a:r>
              <a:rPr lang="en-US" baseline="0" dirty="0"/>
              <a:t>-based-industry distance.</a:t>
            </a:r>
          </a:p>
          <a:p>
            <a:r>
              <a:rPr lang="en-US" baseline="0" dirty="0"/>
              <a:t>Let’s consider two firms. Retail Firm 1 whose production process is Labor intensive and Firm 2, a capital intensive manufacturing firm.</a:t>
            </a:r>
          </a:p>
          <a:p>
            <a:r>
              <a:rPr lang="en-US" baseline="0" dirty="0"/>
              <a:t>P1 and p2 denote their production processes, and Y1 and Y2 their outcomes.</a:t>
            </a:r>
          </a:p>
          <a:p>
            <a:endParaRPr lang="en-US" baseline="0" dirty="0"/>
          </a:p>
          <a:p>
            <a:r>
              <a:rPr lang="en-US" baseline="0" dirty="0"/>
              <a:t>If Firm 1 acquires Firm 2, Firm1 imposes its production style on Firm 2, or it has to learn about Firm 2’s production process. </a:t>
            </a:r>
          </a:p>
          <a:p>
            <a:r>
              <a:rPr lang="en-US" baseline="0" dirty="0"/>
              <a:t>If the distance to cross by Firm 1 is high, integration is a difficult task, so M&amp;A is less likely.</a:t>
            </a:r>
          </a:p>
        </p:txBody>
      </p:sp>
      <p:sp>
        <p:nvSpPr>
          <p:cNvPr id="4" name="슬라이드 번호 개체 틀 3"/>
          <p:cNvSpPr>
            <a:spLocks noGrp="1"/>
          </p:cNvSpPr>
          <p:nvPr>
            <p:ph type="sldNum" sz="quarter" idx="10"/>
          </p:nvPr>
        </p:nvSpPr>
        <p:spPr/>
        <p:txBody>
          <a:bodyPr/>
          <a:lstStyle/>
          <a:p>
            <a:fld id="{B4033106-3A13-43F0-A776-60EA5FC27070}" type="slidenum">
              <a:rPr lang="en-US" smtClean="0"/>
              <a:t>5</a:t>
            </a:fld>
            <a:endParaRPr lang="en-US"/>
          </a:p>
        </p:txBody>
      </p:sp>
    </p:spTree>
    <p:extLst>
      <p:ext uri="{BB962C8B-B14F-4D97-AF65-F5344CB8AC3E}">
        <p14:creationId xmlns:p14="http://schemas.microsoft.com/office/powerpoint/2010/main" val="41004216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dirty="0"/>
              <a:t>Here is the main idea of our Q-theory</a:t>
            </a:r>
            <a:r>
              <a:rPr lang="en-US" baseline="0" dirty="0"/>
              <a:t>-based-industry distance.</a:t>
            </a:r>
          </a:p>
          <a:p>
            <a:r>
              <a:rPr lang="en-US" baseline="0" dirty="0"/>
              <a:t>Let’s consider two firms. Retail Firm 1 whose production process is Labor intensive and Firm 2, a capital intensive manufacturing firm.</a:t>
            </a:r>
          </a:p>
          <a:p>
            <a:r>
              <a:rPr lang="en-US" baseline="0" dirty="0"/>
              <a:t>P1 and p2 denote their production processes, and Y1 and Y2 their outcomes.</a:t>
            </a:r>
          </a:p>
          <a:p>
            <a:endParaRPr lang="en-US" baseline="0" dirty="0"/>
          </a:p>
          <a:p>
            <a:r>
              <a:rPr lang="en-US" baseline="0" dirty="0"/>
              <a:t>If Firm 1 acquires Firm 2, Firm1 imposes its production style on Firm 2, or it has to learn about Firm 2’s production process. </a:t>
            </a:r>
          </a:p>
          <a:p>
            <a:r>
              <a:rPr lang="en-US" baseline="0" dirty="0"/>
              <a:t>If the distance to cross by Firm 1 is high, integration is a difficult task, so M&amp;A is less likely.</a:t>
            </a:r>
          </a:p>
        </p:txBody>
      </p:sp>
      <p:sp>
        <p:nvSpPr>
          <p:cNvPr id="4" name="슬라이드 번호 개체 틀 3"/>
          <p:cNvSpPr>
            <a:spLocks noGrp="1"/>
          </p:cNvSpPr>
          <p:nvPr>
            <p:ph type="sldNum" sz="quarter" idx="10"/>
          </p:nvPr>
        </p:nvSpPr>
        <p:spPr/>
        <p:txBody>
          <a:bodyPr/>
          <a:lstStyle/>
          <a:p>
            <a:fld id="{B4033106-3A13-43F0-A776-60EA5FC27070}" type="slidenum">
              <a:rPr lang="en-US" smtClean="0"/>
              <a:t>6</a:t>
            </a:fld>
            <a:endParaRPr lang="en-US"/>
          </a:p>
        </p:txBody>
      </p:sp>
    </p:spTree>
    <p:extLst>
      <p:ext uri="{BB962C8B-B14F-4D97-AF65-F5344CB8AC3E}">
        <p14:creationId xmlns:p14="http://schemas.microsoft.com/office/powerpoint/2010/main" val="40628889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dirty="0"/>
              <a:t>Here is the main idea of our Q-theory</a:t>
            </a:r>
            <a:r>
              <a:rPr lang="en-US" baseline="0" dirty="0"/>
              <a:t>-based-industry distance.</a:t>
            </a:r>
          </a:p>
          <a:p>
            <a:r>
              <a:rPr lang="en-US" baseline="0" dirty="0"/>
              <a:t>Let’s consider two firms. Retail Firm 1 whose production process is Labor intensive and Firm 2, a capital intensive manufacturing firm.</a:t>
            </a:r>
          </a:p>
          <a:p>
            <a:r>
              <a:rPr lang="en-US" baseline="0" dirty="0"/>
              <a:t>P1 and p2 denote their production processes, and Y1 and Y2 their outcomes.</a:t>
            </a:r>
          </a:p>
          <a:p>
            <a:endParaRPr lang="en-US" baseline="0" dirty="0"/>
          </a:p>
          <a:p>
            <a:r>
              <a:rPr lang="en-US" baseline="0" dirty="0"/>
              <a:t>If Firm 1 acquires Firm 2, Firm1 imposes its production style on Firm 2, or it has to learn about Firm 2’s production process. </a:t>
            </a:r>
          </a:p>
          <a:p>
            <a:r>
              <a:rPr lang="en-US" baseline="0" dirty="0"/>
              <a:t>If the distance to cross by Firm 1 is high, integration is a difficult task, so M&amp;A is less likely.</a:t>
            </a:r>
          </a:p>
        </p:txBody>
      </p:sp>
      <p:sp>
        <p:nvSpPr>
          <p:cNvPr id="4" name="슬라이드 번호 개체 틀 3"/>
          <p:cNvSpPr>
            <a:spLocks noGrp="1"/>
          </p:cNvSpPr>
          <p:nvPr>
            <p:ph type="sldNum" sz="quarter" idx="10"/>
          </p:nvPr>
        </p:nvSpPr>
        <p:spPr/>
        <p:txBody>
          <a:bodyPr/>
          <a:lstStyle/>
          <a:p>
            <a:fld id="{B4033106-3A13-43F0-A776-60EA5FC27070}" type="slidenum">
              <a:rPr lang="en-US" smtClean="0"/>
              <a:t>7</a:t>
            </a:fld>
            <a:endParaRPr lang="en-US"/>
          </a:p>
        </p:txBody>
      </p:sp>
    </p:spTree>
    <p:extLst>
      <p:ext uri="{BB962C8B-B14F-4D97-AF65-F5344CB8AC3E}">
        <p14:creationId xmlns:p14="http://schemas.microsoft.com/office/powerpoint/2010/main" val="12277749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dirty="0"/>
              <a:t>We estimate this</a:t>
            </a:r>
            <a:r>
              <a:rPr lang="en-US" baseline="0" dirty="0"/>
              <a:t> production process distance first at the industry level. Later we extend this to a firm level distance analysis.</a:t>
            </a:r>
          </a:p>
          <a:p>
            <a:endParaRPr lang="en-US" baseline="0" dirty="0"/>
          </a:p>
          <a:p>
            <a:r>
              <a:rPr lang="en-US" baseline="0" dirty="0"/>
              <a:t>Suppose Acquirer from industry A and Target from industry B.</a:t>
            </a:r>
          </a:p>
          <a:p>
            <a:r>
              <a:rPr lang="en-US" baseline="0" dirty="0"/>
              <a:t>We first learn industry A production process by L-layer neural networks.</a:t>
            </a:r>
          </a:p>
          <a:p>
            <a:r>
              <a:rPr lang="en-US" baseline="0" dirty="0"/>
              <a:t>There are production inputs X that are mapped to the production outcome Y after L layers decision making process.</a:t>
            </a:r>
          </a:p>
          <a:p>
            <a:r>
              <a:rPr lang="en-US" baseline="0" dirty="0"/>
              <a:t>We search optimal weights in each layer to best explain production outcome Ys in Industry A.</a:t>
            </a:r>
          </a:p>
          <a:p>
            <a:endParaRPr lang="en-US" baseline="0" dirty="0"/>
          </a:p>
          <a:p>
            <a:r>
              <a:rPr lang="en-US" baseline="0" dirty="0"/>
              <a:t>In Step 2, we then apply these weights from Industry A to target’s industry B. If production processes are heterogeneous, there will be significant loss of fit in this second step, compared to the estimation without such weights restriction. That is our first measure unadjusted distance, </a:t>
            </a:r>
            <a:r>
              <a:rPr lang="en-US" baseline="0" dirty="0" err="1"/>
              <a:t>dU.</a:t>
            </a:r>
            <a:endParaRPr lang="en-US" baseline="0" dirty="0"/>
          </a:p>
          <a:p>
            <a:r>
              <a:rPr lang="en-US" baseline="0" dirty="0"/>
              <a:t> </a:t>
            </a:r>
          </a:p>
          <a:p>
            <a:r>
              <a:rPr lang="en-US" baseline="0" dirty="0"/>
              <a:t>For our second distance measure, we transfer leaned weights from industry A to Industry B but only for the first L-1 layers, meaning that the last layer’s weights could be flexibly adjusted. </a:t>
            </a:r>
          </a:p>
          <a:p>
            <a:r>
              <a:rPr lang="en-US" baseline="0" dirty="0"/>
              <a:t>If this transfer learning is successful, there wont’ be much loss of fit in explaining industry B’s production outcomes. If the last layer’s flexible learning is not helpful, this Transfer learning is difficult and the two industries are quite heterogeneous to be integrated under one roof. That’s our second distance measure, </a:t>
            </a:r>
            <a:r>
              <a:rPr lang="en-US" baseline="0" dirty="0" err="1"/>
              <a:t>dTF</a:t>
            </a:r>
            <a:endParaRPr lang="en-US" dirty="0"/>
          </a:p>
        </p:txBody>
      </p:sp>
      <p:sp>
        <p:nvSpPr>
          <p:cNvPr id="4" name="슬라이드 번호 개체 틀 3"/>
          <p:cNvSpPr>
            <a:spLocks noGrp="1"/>
          </p:cNvSpPr>
          <p:nvPr>
            <p:ph type="sldNum" sz="quarter" idx="10"/>
          </p:nvPr>
        </p:nvSpPr>
        <p:spPr/>
        <p:txBody>
          <a:bodyPr/>
          <a:lstStyle/>
          <a:p>
            <a:fld id="{B4033106-3A13-43F0-A776-60EA5FC27070}" type="slidenum">
              <a:rPr lang="en-US" smtClean="0"/>
              <a:t>8</a:t>
            </a:fld>
            <a:endParaRPr lang="en-US"/>
          </a:p>
        </p:txBody>
      </p:sp>
    </p:spTree>
    <p:extLst>
      <p:ext uri="{BB962C8B-B14F-4D97-AF65-F5344CB8AC3E}">
        <p14:creationId xmlns:p14="http://schemas.microsoft.com/office/powerpoint/2010/main" val="14500561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dirty="0"/>
              <a:t>We apply this idea to our data of firms</a:t>
            </a:r>
            <a:r>
              <a:rPr lang="en-US" baseline="0" dirty="0"/>
              <a:t> in </a:t>
            </a:r>
            <a:r>
              <a:rPr lang="en-US" baseline="0" dirty="0" err="1"/>
              <a:t>compustat</a:t>
            </a:r>
            <a:r>
              <a:rPr lang="en-US" baseline="0" dirty="0"/>
              <a:t> annual from 1988 to 2021.</a:t>
            </a:r>
          </a:p>
          <a:p>
            <a:r>
              <a:rPr lang="en-US" baseline="0" dirty="0"/>
              <a:t>We compute the industry-level production process distances for all pairs of industries that acquirer and target could belong to. </a:t>
            </a:r>
          </a:p>
          <a:p>
            <a:r>
              <a:rPr lang="en-US" baseline="0" dirty="0"/>
              <a:t>	We consider FF12 industry pairs and </a:t>
            </a:r>
            <a:r>
              <a:rPr lang="en-US" baseline="0" dirty="0" err="1"/>
              <a:t>Hoberg</a:t>
            </a:r>
            <a:r>
              <a:rPr lang="en-US" baseline="0" dirty="0"/>
              <a:t> and Phillips 25 FIC pairs.</a:t>
            </a:r>
          </a:p>
          <a:p>
            <a:r>
              <a:rPr lang="en-US" baseline="0" dirty="0"/>
              <a:t>	In the just revised version of our draft this week, we further construct acquirer-target firm-to-firm level distance as well, using the two firms’ instantaneous peers based on TNIC scores.</a:t>
            </a:r>
          </a:p>
          <a:p>
            <a:endParaRPr lang="en-US" baseline="0" dirty="0"/>
          </a:p>
          <a:p>
            <a:r>
              <a:rPr lang="en-US" baseline="0" dirty="0"/>
              <a:t>We consider the following neoclassical production inputs; size, capex, leverage, labor, tangibility, fixed cost and R&amp;D intensity. </a:t>
            </a:r>
          </a:p>
          <a:p>
            <a:endParaRPr lang="en-US" baseline="0" dirty="0"/>
          </a:p>
          <a:p>
            <a:r>
              <a:rPr lang="en-US" baseline="0" dirty="0"/>
              <a:t>We relate them to the production outcome, log Tobin’s q, for all firms in each industry.</a:t>
            </a:r>
            <a:endParaRPr lang="en-US" dirty="0"/>
          </a:p>
        </p:txBody>
      </p:sp>
      <p:sp>
        <p:nvSpPr>
          <p:cNvPr id="4" name="슬라이드 번호 개체 틀 3"/>
          <p:cNvSpPr>
            <a:spLocks noGrp="1"/>
          </p:cNvSpPr>
          <p:nvPr>
            <p:ph type="sldNum" sz="quarter" idx="10"/>
          </p:nvPr>
        </p:nvSpPr>
        <p:spPr/>
        <p:txBody>
          <a:bodyPr/>
          <a:lstStyle/>
          <a:p>
            <a:fld id="{B4033106-3A13-43F0-A776-60EA5FC27070}" type="slidenum">
              <a:rPr lang="en-US" smtClean="0"/>
              <a:t>10</a:t>
            </a:fld>
            <a:endParaRPr lang="en-US"/>
          </a:p>
        </p:txBody>
      </p:sp>
    </p:spTree>
    <p:extLst>
      <p:ext uri="{BB962C8B-B14F-4D97-AF65-F5344CB8AC3E}">
        <p14:creationId xmlns:p14="http://schemas.microsoft.com/office/powerpoint/2010/main" val="42410415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9B85A-D351-FE1E-E84C-44F6ADCD0C4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CF11661-3FC0-0E82-A008-B64A54474D3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4F0F1FB-52E3-0EA1-6C79-49CCF66D7C73}"/>
              </a:ext>
            </a:extLst>
          </p:cNvPr>
          <p:cNvSpPr>
            <a:spLocks noGrp="1"/>
          </p:cNvSpPr>
          <p:nvPr>
            <p:ph type="dt" sz="half" idx="10"/>
          </p:nvPr>
        </p:nvSpPr>
        <p:spPr/>
        <p:txBody>
          <a:bodyPr/>
          <a:lstStyle/>
          <a:p>
            <a:fld id="{9440DA7B-361E-4989-94B2-C168CBC292B2}" type="datetime1">
              <a:rPr lang="en-US" smtClean="0"/>
              <a:t>9/8/2025</a:t>
            </a:fld>
            <a:endParaRPr lang="en-US"/>
          </a:p>
        </p:txBody>
      </p:sp>
      <p:sp>
        <p:nvSpPr>
          <p:cNvPr id="5" name="Footer Placeholder 4">
            <a:extLst>
              <a:ext uri="{FF2B5EF4-FFF2-40B4-BE49-F238E27FC236}">
                <a16:creationId xmlns:a16="http://schemas.microsoft.com/office/drawing/2014/main" id="{5AA90198-F9C5-F6FE-AA2C-AD92596C78C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8DDECE7-D137-3401-528F-760A1D52442E}"/>
              </a:ext>
            </a:extLst>
          </p:cNvPr>
          <p:cNvSpPr>
            <a:spLocks noGrp="1"/>
          </p:cNvSpPr>
          <p:nvPr>
            <p:ph type="sldNum" sz="quarter" idx="12"/>
          </p:nvPr>
        </p:nvSpPr>
        <p:spPr/>
        <p:txBody>
          <a:bodyPr/>
          <a:lstStyle/>
          <a:p>
            <a:fld id="{A2C2B4BD-AE20-47F9-B696-7823EEB95881}" type="slidenum">
              <a:rPr lang="en-US" smtClean="0"/>
              <a:t>‹#›</a:t>
            </a:fld>
            <a:endParaRPr lang="en-US"/>
          </a:p>
        </p:txBody>
      </p:sp>
    </p:spTree>
    <p:extLst>
      <p:ext uri="{BB962C8B-B14F-4D97-AF65-F5344CB8AC3E}">
        <p14:creationId xmlns:p14="http://schemas.microsoft.com/office/powerpoint/2010/main" val="2790297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9A87CE-0192-31AD-3A1E-E00010AA23F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E3E69DE-1D67-B00B-D9FE-B02F4BDF716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2349DDA-7310-BD2C-EDBC-3BB3F08C851C}"/>
              </a:ext>
            </a:extLst>
          </p:cNvPr>
          <p:cNvSpPr>
            <a:spLocks noGrp="1"/>
          </p:cNvSpPr>
          <p:nvPr>
            <p:ph type="dt" sz="half" idx="10"/>
          </p:nvPr>
        </p:nvSpPr>
        <p:spPr/>
        <p:txBody>
          <a:bodyPr/>
          <a:lstStyle/>
          <a:p>
            <a:fld id="{A47B2888-1279-453C-B8D2-367D9EB3B2D1}" type="datetime1">
              <a:rPr lang="en-US" smtClean="0"/>
              <a:t>9/8/2025</a:t>
            </a:fld>
            <a:endParaRPr lang="en-US"/>
          </a:p>
        </p:txBody>
      </p:sp>
      <p:sp>
        <p:nvSpPr>
          <p:cNvPr id="5" name="Footer Placeholder 4">
            <a:extLst>
              <a:ext uri="{FF2B5EF4-FFF2-40B4-BE49-F238E27FC236}">
                <a16:creationId xmlns:a16="http://schemas.microsoft.com/office/drawing/2014/main" id="{E7197734-22E6-E51E-6E61-31F3516715B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B6761FC-1BB1-CF16-1192-3800917C6BC9}"/>
              </a:ext>
            </a:extLst>
          </p:cNvPr>
          <p:cNvSpPr>
            <a:spLocks noGrp="1"/>
          </p:cNvSpPr>
          <p:nvPr>
            <p:ph type="sldNum" sz="quarter" idx="12"/>
          </p:nvPr>
        </p:nvSpPr>
        <p:spPr/>
        <p:txBody>
          <a:bodyPr/>
          <a:lstStyle/>
          <a:p>
            <a:fld id="{A2C2B4BD-AE20-47F9-B696-7823EEB95881}" type="slidenum">
              <a:rPr lang="en-US" smtClean="0"/>
              <a:t>‹#›</a:t>
            </a:fld>
            <a:endParaRPr lang="en-US"/>
          </a:p>
        </p:txBody>
      </p:sp>
    </p:spTree>
    <p:extLst>
      <p:ext uri="{BB962C8B-B14F-4D97-AF65-F5344CB8AC3E}">
        <p14:creationId xmlns:p14="http://schemas.microsoft.com/office/powerpoint/2010/main" val="34452790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F4A3AAC-8867-63C5-543A-5096911F4B7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ABAC34B-D867-D75C-FF88-557D98703FA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539AAFE-8299-1029-B4F5-51EDA68D3856}"/>
              </a:ext>
            </a:extLst>
          </p:cNvPr>
          <p:cNvSpPr>
            <a:spLocks noGrp="1"/>
          </p:cNvSpPr>
          <p:nvPr>
            <p:ph type="dt" sz="half" idx="10"/>
          </p:nvPr>
        </p:nvSpPr>
        <p:spPr/>
        <p:txBody>
          <a:bodyPr/>
          <a:lstStyle/>
          <a:p>
            <a:fld id="{E05ABD3F-BB1D-4F8C-A9DF-FDD5210CECD5}" type="datetime1">
              <a:rPr lang="en-US" smtClean="0"/>
              <a:t>9/8/2025</a:t>
            </a:fld>
            <a:endParaRPr lang="en-US"/>
          </a:p>
        </p:txBody>
      </p:sp>
      <p:sp>
        <p:nvSpPr>
          <p:cNvPr id="5" name="Footer Placeholder 4">
            <a:extLst>
              <a:ext uri="{FF2B5EF4-FFF2-40B4-BE49-F238E27FC236}">
                <a16:creationId xmlns:a16="http://schemas.microsoft.com/office/drawing/2014/main" id="{076B3A03-ADE9-4FD0-0698-7C227D24F14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6565CFE-E1CB-3F72-E17E-925C3FE6BB87}"/>
              </a:ext>
            </a:extLst>
          </p:cNvPr>
          <p:cNvSpPr>
            <a:spLocks noGrp="1"/>
          </p:cNvSpPr>
          <p:nvPr>
            <p:ph type="sldNum" sz="quarter" idx="12"/>
          </p:nvPr>
        </p:nvSpPr>
        <p:spPr/>
        <p:txBody>
          <a:bodyPr/>
          <a:lstStyle/>
          <a:p>
            <a:fld id="{A2C2B4BD-AE20-47F9-B696-7823EEB95881}" type="slidenum">
              <a:rPr lang="en-US" smtClean="0"/>
              <a:t>‹#›</a:t>
            </a:fld>
            <a:endParaRPr lang="en-US"/>
          </a:p>
        </p:txBody>
      </p:sp>
    </p:spTree>
    <p:extLst>
      <p:ext uri="{BB962C8B-B14F-4D97-AF65-F5344CB8AC3E}">
        <p14:creationId xmlns:p14="http://schemas.microsoft.com/office/powerpoint/2010/main" val="26845357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2638CA-361C-24B7-17C1-7F7DA4E3F62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6F65C26-55A5-ACF1-CB0F-C9A46FF31BF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C3E425E-4784-987B-37A7-EB60138C9234}"/>
              </a:ext>
            </a:extLst>
          </p:cNvPr>
          <p:cNvSpPr>
            <a:spLocks noGrp="1"/>
          </p:cNvSpPr>
          <p:nvPr>
            <p:ph type="dt" sz="half" idx="10"/>
          </p:nvPr>
        </p:nvSpPr>
        <p:spPr/>
        <p:txBody>
          <a:bodyPr/>
          <a:lstStyle/>
          <a:p>
            <a:fld id="{2AA95D34-72DB-44A2-979D-A895DACA1C22}" type="datetime1">
              <a:rPr lang="en-US" smtClean="0"/>
              <a:t>9/8/2025</a:t>
            </a:fld>
            <a:endParaRPr lang="en-US"/>
          </a:p>
        </p:txBody>
      </p:sp>
      <p:sp>
        <p:nvSpPr>
          <p:cNvPr id="5" name="Footer Placeholder 4">
            <a:extLst>
              <a:ext uri="{FF2B5EF4-FFF2-40B4-BE49-F238E27FC236}">
                <a16:creationId xmlns:a16="http://schemas.microsoft.com/office/drawing/2014/main" id="{2CEDACFB-60DE-5A24-7B91-C67E3540D02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517661-42F3-006D-50AC-3788D0E903FF}"/>
              </a:ext>
            </a:extLst>
          </p:cNvPr>
          <p:cNvSpPr>
            <a:spLocks noGrp="1"/>
          </p:cNvSpPr>
          <p:nvPr>
            <p:ph type="sldNum" sz="quarter" idx="12"/>
          </p:nvPr>
        </p:nvSpPr>
        <p:spPr/>
        <p:txBody>
          <a:bodyPr/>
          <a:lstStyle/>
          <a:p>
            <a:fld id="{A2C2B4BD-AE20-47F9-B696-7823EEB95881}" type="slidenum">
              <a:rPr lang="en-US" smtClean="0"/>
              <a:t>‹#›</a:t>
            </a:fld>
            <a:endParaRPr lang="en-US"/>
          </a:p>
        </p:txBody>
      </p:sp>
    </p:spTree>
    <p:extLst>
      <p:ext uri="{BB962C8B-B14F-4D97-AF65-F5344CB8AC3E}">
        <p14:creationId xmlns:p14="http://schemas.microsoft.com/office/powerpoint/2010/main" val="24735171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5E6EF4-8FC2-53EF-BF98-D3FF3341AEB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DD68B1D-073C-6A45-2324-D166FF40C75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4D74071-E14A-613F-365D-1F3822F15F7F}"/>
              </a:ext>
            </a:extLst>
          </p:cNvPr>
          <p:cNvSpPr>
            <a:spLocks noGrp="1"/>
          </p:cNvSpPr>
          <p:nvPr>
            <p:ph type="dt" sz="half" idx="10"/>
          </p:nvPr>
        </p:nvSpPr>
        <p:spPr/>
        <p:txBody>
          <a:bodyPr/>
          <a:lstStyle/>
          <a:p>
            <a:fld id="{1F37C6A2-AF4D-42AE-9312-7FAA78C88B44}" type="datetime1">
              <a:rPr lang="en-US" smtClean="0"/>
              <a:t>9/8/2025</a:t>
            </a:fld>
            <a:endParaRPr lang="en-US"/>
          </a:p>
        </p:txBody>
      </p:sp>
      <p:sp>
        <p:nvSpPr>
          <p:cNvPr id="5" name="Footer Placeholder 4">
            <a:extLst>
              <a:ext uri="{FF2B5EF4-FFF2-40B4-BE49-F238E27FC236}">
                <a16:creationId xmlns:a16="http://schemas.microsoft.com/office/drawing/2014/main" id="{5717DB5B-68CD-31E8-75A5-9F03F9ADFC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006F7C5-A06D-2278-A2A0-733DE30C1E1A}"/>
              </a:ext>
            </a:extLst>
          </p:cNvPr>
          <p:cNvSpPr>
            <a:spLocks noGrp="1"/>
          </p:cNvSpPr>
          <p:nvPr>
            <p:ph type="sldNum" sz="quarter" idx="12"/>
          </p:nvPr>
        </p:nvSpPr>
        <p:spPr/>
        <p:txBody>
          <a:bodyPr/>
          <a:lstStyle/>
          <a:p>
            <a:fld id="{A2C2B4BD-AE20-47F9-B696-7823EEB95881}" type="slidenum">
              <a:rPr lang="en-US" smtClean="0"/>
              <a:t>‹#›</a:t>
            </a:fld>
            <a:endParaRPr lang="en-US"/>
          </a:p>
        </p:txBody>
      </p:sp>
    </p:spTree>
    <p:extLst>
      <p:ext uri="{BB962C8B-B14F-4D97-AF65-F5344CB8AC3E}">
        <p14:creationId xmlns:p14="http://schemas.microsoft.com/office/powerpoint/2010/main" val="35486339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312BF7-4DCC-1C60-CF93-D31859D9C11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EA678AC-5979-5D1F-10BE-EF0B2DE068C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538FCF0-AD91-79DF-6361-AD1B9DD5DE4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287736D-E5EC-7220-6A43-5BAC7890FE10}"/>
              </a:ext>
            </a:extLst>
          </p:cNvPr>
          <p:cNvSpPr>
            <a:spLocks noGrp="1"/>
          </p:cNvSpPr>
          <p:nvPr>
            <p:ph type="dt" sz="half" idx="10"/>
          </p:nvPr>
        </p:nvSpPr>
        <p:spPr/>
        <p:txBody>
          <a:bodyPr/>
          <a:lstStyle/>
          <a:p>
            <a:fld id="{6FCF44DF-7DED-4796-A198-7F3B01462016}" type="datetime1">
              <a:rPr lang="en-US" smtClean="0"/>
              <a:t>9/8/2025</a:t>
            </a:fld>
            <a:endParaRPr lang="en-US"/>
          </a:p>
        </p:txBody>
      </p:sp>
      <p:sp>
        <p:nvSpPr>
          <p:cNvPr id="6" name="Footer Placeholder 5">
            <a:extLst>
              <a:ext uri="{FF2B5EF4-FFF2-40B4-BE49-F238E27FC236}">
                <a16:creationId xmlns:a16="http://schemas.microsoft.com/office/drawing/2014/main" id="{88398476-0842-E348-C5BD-8BD591D2FDF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5D3261C-3138-2A37-B40E-15920A54D577}"/>
              </a:ext>
            </a:extLst>
          </p:cNvPr>
          <p:cNvSpPr>
            <a:spLocks noGrp="1"/>
          </p:cNvSpPr>
          <p:nvPr>
            <p:ph type="sldNum" sz="quarter" idx="12"/>
          </p:nvPr>
        </p:nvSpPr>
        <p:spPr/>
        <p:txBody>
          <a:bodyPr/>
          <a:lstStyle/>
          <a:p>
            <a:fld id="{A2C2B4BD-AE20-47F9-B696-7823EEB95881}" type="slidenum">
              <a:rPr lang="en-US" smtClean="0"/>
              <a:t>‹#›</a:t>
            </a:fld>
            <a:endParaRPr lang="en-US"/>
          </a:p>
        </p:txBody>
      </p:sp>
    </p:spTree>
    <p:extLst>
      <p:ext uri="{BB962C8B-B14F-4D97-AF65-F5344CB8AC3E}">
        <p14:creationId xmlns:p14="http://schemas.microsoft.com/office/powerpoint/2010/main" val="40363912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EEB440-7402-3ABE-6BC6-4049EAD6C4D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E7CF9F0-3B87-439A-6C1E-8443F66C4DD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93109A2-83E9-8534-175B-8E344F410B3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C6278C7-E258-FC4B-071E-74C8E0BD5B0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B274C4F-D40D-6D8B-F9F0-9EA80557C8F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3409446-19E8-1160-5599-3DF991FA5E0A}"/>
              </a:ext>
            </a:extLst>
          </p:cNvPr>
          <p:cNvSpPr>
            <a:spLocks noGrp="1"/>
          </p:cNvSpPr>
          <p:nvPr>
            <p:ph type="dt" sz="half" idx="10"/>
          </p:nvPr>
        </p:nvSpPr>
        <p:spPr/>
        <p:txBody>
          <a:bodyPr/>
          <a:lstStyle/>
          <a:p>
            <a:fld id="{991BA27F-771C-48AC-BE3B-6857B5B60766}" type="datetime1">
              <a:rPr lang="en-US" smtClean="0"/>
              <a:t>9/8/2025</a:t>
            </a:fld>
            <a:endParaRPr lang="en-US"/>
          </a:p>
        </p:txBody>
      </p:sp>
      <p:sp>
        <p:nvSpPr>
          <p:cNvPr id="8" name="Footer Placeholder 7">
            <a:extLst>
              <a:ext uri="{FF2B5EF4-FFF2-40B4-BE49-F238E27FC236}">
                <a16:creationId xmlns:a16="http://schemas.microsoft.com/office/drawing/2014/main" id="{A1723823-11F0-3EAE-1CA9-91B32407977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337F1C1-B46C-4432-8EA7-400774FAF6E5}"/>
              </a:ext>
            </a:extLst>
          </p:cNvPr>
          <p:cNvSpPr>
            <a:spLocks noGrp="1"/>
          </p:cNvSpPr>
          <p:nvPr>
            <p:ph type="sldNum" sz="quarter" idx="12"/>
          </p:nvPr>
        </p:nvSpPr>
        <p:spPr/>
        <p:txBody>
          <a:bodyPr/>
          <a:lstStyle/>
          <a:p>
            <a:fld id="{A2C2B4BD-AE20-47F9-B696-7823EEB95881}" type="slidenum">
              <a:rPr lang="en-US" smtClean="0"/>
              <a:t>‹#›</a:t>
            </a:fld>
            <a:endParaRPr lang="en-US"/>
          </a:p>
        </p:txBody>
      </p:sp>
    </p:spTree>
    <p:extLst>
      <p:ext uri="{BB962C8B-B14F-4D97-AF65-F5344CB8AC3E}">
        <p14:creationId xmlns:p14="http://schemas.microsoft.com/office/powerpoint/2010/main" val="18999211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4C1A68-059D-1FA1-3FBB-7D1BDC13092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28E5FB0-996C-0534-41D3-F80BB0188037}"/>
              </a:ext>
            </a:extLst>
          </p:cNvPr>
          <p:cNvSpPr>
            <a:spLocks noGrp="1"/>
          </p:cNvSpPr>
          <p:nvPr>
            <p:ph type="dt" sz="half" idx="10"/>
          </p:nvPr>
        </p:nvSpPr>
        <p:spPr/>
        <p:txBody>
          <a:bodyPr/>
          <a:lstStyle/>
          <a:p>
            <a:fld id="{74D49375-5347-48E1-B7C7-1FF7CA24D3E1}" type="datetime1">
              <a:rPr lang="en-US" smtClean="0"/>
              <a:t>9/8/2025</a:t>
            </a:fld>
            <a:endParaRPr lang="en-US"/>
          </a:p>
        </p:txBody>
      </p:sp>
      <p:sp>
        <p:nvSpPr>
          <p:cNvPr id="4" name="Footer Placeholder 3">
            <a:extLst>
              <a:ext uri="{FF2B5EF4-FFF2-40B4-BE49-F238E27FC236}">
                <a16:creationId xmlns:a16="http://schemas.microsoft.com/office/drawing/2014/main" id="{B1E37730-7215-AD3D-993A-42C2A568A9D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316ECB5-55AA-B128-641D-10252D7E27D8}"/>
              </a:ext>
            </a:extLst>
          </p:cNvPr>
          <p:cNvSpPr>
            <a:spLocks noGrp="1"/>
          </p:cNvSpPr>
          <p:nvPr>
            <p:ph type="sldNum" sz="quarter" idx="12"/>
          </p:nvPr>
        </p:nvSpPr>
        <p:spPr/>
        <p:txBody>
          <a:bodyPr/>
          <a:lstStyle/>
          <a:p>
            <a:fld id="{A2C2B4BD-AE20-47F9-B696-7823EEB95881}" type="slidenum">
              <a:rPr lang="en-US" smtClean="0"/>
              <a:t>‹#›</a:t>
            </a:fld>
            <a:endParaRPr lang="en-US"/>
          </a:p>
        </p:txBody>
      </p:sp>
    </p:spTree>
    <p:extLst>
      <p:ext uri="{BB962C8B-B14F-4D97-AF65-F5344CB8AC3E}">
        <p14:creationId xmlns:p14="http://schemas.microsoft.com/office/powerpoint/2010/main" val="15836855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E5DC59C-854F-C4F0-388D-E7F5B410C875}"/>
              </a:ext>
            </a:extLst>
          </p:cNvPr>
          <p:cNvSpPr>
            <a:spLocks noGrp="1"/>
          </p:cNvSpPr>
          <p:nvPr>
            <p:ph type="dt" sz="half" idx="10"/>
          </p:nvPr>
        </p:nvSpPr>
        <p:spPr/>
        <p:txBody>
          <a:bodyPr/>
          <a:lstStyle/>
          <a:p>
            <a:fld id="{CFA33C13-8653-4612-8F96-3252F77BA304}" type="datetime1">
              <a:rPr lang="en-US" smtClean="0"/>
              <a:t>9/8/2025</a:t>
            </a:fld>
            <a:endParaRPr lang="en-US"/>
          </a:p>
        </p:txBody>
      </p:sp>
      <p:sp>
        <p:nvSpPr>
          <p:cNvPr id="3" name="Footer Placeholder 2">
            <a:extLst>
              <a:ext uri="{FF2B5EF4-FFF2-40B4-BE49-F238E27FC236}">
                <a16:creationId xmlns:a16="http://schemas.microsoft.com/office/drawing/2014/main" id="{BF77E467-1137-DD17-9019-FF1377FEF15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9917C3D-715F-1D72-B9BA-B028A0E15D5B}"/>
              </a:ext>
            </a:extLst>
          </p:cNvPr>
          <p:cNvSpPr>
            <a:spLocks noGrp="1"/>
          </p:cNvSpPr>
          <p:nvPr>
            <p:ph type="sldNum" sz="quarter" idx="12"/>
          </p:nvPr>
        </p:nvSpPr>
        <p:spPr/>
        <p:txBody>
          <a:bodyPr/>
          <a:lstStyle/>
          <a:p>
            <a:fld id="{A2C2B4BD-AE20-47F9-B696-7823EEB95881}" type="slidenum">
              <a:rPr lang="en-US" smtClean="0"/>
              <a:t>‹#›</a:t>
            </a:fld>
            <a:endParaRPr lang="en-US"/>
          </a:p>
        </p:txBody>
      </p:sp>
    </p:spTree>
    <p:extLst>
      <p:ext uri="{BB962C8B-B14F-4D97-AF65-F5344CB8AC3E}">
        <p14:creationId xmlns:p14="http://schemas.microsoft.com/office/powerpoint/2010/main" val="6477421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0D2543-C0E1-9E2B-D304-AFD3CA26AE9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7DB6965-81FB-1BD4-2B8D-3A805BBF092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29378C6-1B52-7496-EA81-11697C2D6AF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FFE138A-EC06-798B-115E-4E45C7416CDD}"/>
              </a:ext>
            </a:extLst>
          </p:cNvPr>
          <p:cNvSpPr>
            <a:spLocks noGrp="1"/>
          </p:cNvSpPr>
          <p:nvPr>
            <p:ph type="dt" sz="half" idx="10"/>
          </p:nvPr>
        </p:nvSpPr>
        <p:spPr/>
        <p:txBody>
          <a:bodyPr/>
          <a:lstStyle/>
          <a:p>
            <a:fld id="{88B6FE30-C412-44EE-9D0B-47A548F97A4E}" type="datetime1">
              <a:rPr lang="en-US" smtClean="0"/>
              <a:t>9/8/2025</a:t>
            </a:fld>
            <a:endParaRPr lang="en-US"/>
          </a:p>
        </p:txBody>
      </p:sp>
      <p:sp>
        <p:nvSpPr>
          <p:cNvPr id="6" name="Footer Placeholder 5">
            <a:extLst>
              <a:ext uri="{FF2B5EF4-FFF2-40B4-BE49-F238E27FC236}">
                <a16:creationId xmlns:a16="http://schemas.microsoft.com/office/drawing/2014/main" id="{B86B1B2B-674D-1B52-DC9C-D24617E208B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B28DDDD-C1A4-6095-DF8C-AEE3E84F575B}"/>
              </a:ext>
            </a:extLst>
          </p:cNvPr>
          <p:cNvSpPr>
            <a:spLocks noGrp="1"/>
          </p:cNvSpPr>
          <p:nvPr>
            <p:ph type="sldNum" sz="quarter" idx="12"/>
          </p:nvPr>
        </p:nvSpPr>
        <p:spPr/>
        <p:txBody>
          <a:bodyPr/>
          <a:lstStyle/>
          <a:p>
            <a:fld id="{A2C2B4BD-AE20-47F9-B696-7823EEB95881}" type="slidenum">
              <a:rPr lang="en-US" smtClean="0"/>
              <a:t>‹#›</a:t>
            </a:fld>
            <a:endParaRPr lang="en-US"/>
          </a:p>
        </p:txBody>
      </p:sp>
    </p:spTree>
    <p:extLst>
      <p:ext uri="{BB962C8B-B14F-4D97-AF65-F5344CB8AC3E}">
        <p14:creationId xmlns:p14="http://schemas.microsoft.com/office/powerpoint/2010/main" val="5340001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D31EE-710A-9576-22D8-ED0B14548B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9363AF4-F121-251E-7D90-8736FDB968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1DDEE85-13B4-34D3-97C1-61046714547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ABB10FE-59FA-56CA-81BE-D34ACB8B693B}"/>
              </a:ext>
            </a:extLst>
          </p:cNvPr>
          <p:cNvSpPr>
            <a:spLocks noGrp="1"/>
          </p:cNvSpPr>
          <p:nvPr>
            <p:ph type="dt" sz="half" idx="10"/>
          </p:nvPr>
        </p:nvSpPr>
        <p:spPr/>
        <p:txBody>
          <a:bodyPr/>
          <a:lstStyle/>
          <a:p>
            <a:fld id="{EF1D5D06-5EE2-4C86-86AC-6A00BBFDBA7E}" type="datetime1">
              <a:rPr lang="en-US" smtClean="0"/>
              <a:t>9/8/2025</a:t>
            </a:fld>
            <a:endParaRPr lang="en-US"/>
          </a:p>
        </p:txBody>
      </p:sp>
      <p:sp>
        <p:nvSpPr>
          <p:cNvPr id="6" name="Footer Placeholder 5">
            <a:extLst>
              <a:ext uri="{FF2B5EF4-FFF2-40B4-BE49-F238E27FC236}">
                <a16:creationId xmlns:a16="http://schemas.microsoft.com/office/drawing/2014/main" id="{4748A82D-2864-D326-A106-DD463AF004C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79EEED3-5C2C-7EDB-F334-649B3DD4AE84}"/>
              </a:ext>
            </a:extLst>
          </p:cNvPr>
          <p:cNvSpPr>
            <a:spLocks noGrp="1"/>
          </p:cNvSpPr>
          <p:nvPr>
            <p:ph type="sldNum" sz="quarter" idx="12"/>
          </p:nvPr>
        </p:nvSpPr>
        <p:spPr/>
        <p:txBody>
          <a:bodyPr/>
          <a:lstStyle/>
          <a:p>
            <a:fld id="{A2C2B4BD-AE20-47F9-B696-7823EEB95881}" type="slidenum">
              <a:rPr lang="en-US" smtClean="0"/>
              <a:t>‹#›</a:t>
            </a:fld>
            <a:endParaRPr lang="en-US"/>
          </a:p>
        </p:txBody>
      </p:sp>
    </p:spTree>
    <p:extLst>
      <p:ext uri="{BB962C8B-B14F-4D97-AF65-F5344CB8AC3E}">
        <p14:creationId xmlns:p14="http://schemas.microsoft.com/office/powerpoint/2010/main" val="8573486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6A033A2-CBBE-B46E-2657-CEA42A564A2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90911A3-758E-1698-F779-28CAF13C340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62602A0-F6E9-DF63-6BAF-47BF802C345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2376CE-9F13-4AEF-9FF9-415A82FCC54D}" type="datetime1">
              <a:rPr lang="en-US" smtClean="0"/>
              <a:t>9/8/2025</a:t>
            </a:fld>
            <a:endParaRPr lang="en-US"/>
          </a:p>
        </p:txBody>
      </p:sp>
      <p:sp>
        <p:nvSpPr>
          <p:cNvPr id="5" name="Footer Placeholder 4">
            <a:extLst>
              <a:ext uri="{FF2B5EF4-FFF2-40B4-BE49-F238E27FC236}">
                <a16:creationId xmlns:a16="http://schemas.microsoft.com/office/drawing/2014/main" id="{2F20FC5F-7EC7-A796-A146-AEE966CCB5D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52E051D-AB6F-6F3E-C7F6-C0E69169FCD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C2B4BD-AE20-47F9-B696-7823EEB95881}" type="slidenum">
              <a:rPr lang="en-US" smtClean="0"/>
              <a:t>‹#›</a:t>
            </a:fld>
            <a:endParaRPr lang="en-US"/>
          </a:p>
        </p:txBody>
      </p:sp>
    </p:spTree>
    <p:extLst>
      <p:ext uri="{BB962C8B-B14F-4D97-AF65-F5344CB8AC3E}">
        <p14:creationId xmlns:p14="http://schemas.microsoft.com/office/powerpoint/2010/main" val="18520116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26.png"/><Relationship Id="rId5"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2.emf"/></Relationships>
</file>

<file path=ppt/slides/_rels/slide13.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jpeg"/><Relationship Id="rId7" Type="http://schemas.openxmlformats.org/officeDocument/2006/relationships/image" Target="../media/image6.jpeg"/><Relationship Id="rId12"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5.jpeg"/><Relationship Id="rId11" Type="http://schemas.openxmlformats.org/officeDocument/2006/relationships/image" Target="../media/image10.png"/><Relationship Id="rId5" Type="http://schemas.openxmlformats.org/officeDocument/2006/relationships/image" Target="../media/image4.jpeg"/><Relationship Id="rId10" Type="http://schemas.openxmlformats.org/officeDocument/2006/relationships/image" Target="../media/image9.png"/><Relationship Id="rId4" Type="http://schemas.openxmlformats.org/officeDocument/2006/relationships/image" Target="../media/image3.jpeg"/><Relationship Id="rId9" Type="http://schemas.openxmlformats.org/officeDocument/2006/relationships/image" Target="../media/image8.png"/><Relationship Id="rId1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5.png"/><Relationship Id="rId7" Type="http://schemas.openxmlformats.org/officeDocument/2006/relationships/image" Target="../media/image460.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440.png"/><Relationship Id="rId10" Type="http://schemas.openxmlformats.org/officeDocument/2006/relationships/image" Target="../media/image29.png"/><Relationship Id="rId4" Type="http://schemas.openxmlformats.org/officeDocument/2006/relationships/image" Target="../media/image200.png"/><Relationship Id="rId9" Type="http://schemas.openxmlformats.org/officeDocument/2006/relationships/image" Target="../media/image28.png"/></Relationships>
</file>

<file path=ppt/slides/_rels/slide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04E893DB-B813-11D5-A5D0-2C94C5BF82AE}"/>
              </a:ext>
            </a:extLst>
          </p:cNvPr>
          <p:cNvSpPr txBox="1"/>
          <p:nvPr/>
        </p:nvSpPr>
        <p:spPr>
          <a:xfrm>
            <a:off x="658367" y="1692800"/>
            <a:ext cx="10875264" cy="1477328"/>
          </a:xfrm>
          <a:prstGeom prst="rect">
            <a:avLst/>
          </a:prstGeom>
          <a:noFill/>
        </p:spPr>
        <p:txBody>
          <a:bodyPr wrap="square">
            <a:spAutoFit/>
          </a:bodyPr>
          <a:lstStyle/>
          <a:p>
            <a:pPr marL="0" marR="0" indent="0" algn="ctr">
              <a:lnSpc>
                <a:spcPct val="150000"/>
              </a:lnSpc>
              <a:spcBef>
                <a:spcPts val="0"/>
              </a:spcBef>
            </a:pPr>
            <a:r>
              <a:rPr lang="en-US" sz="3200" b="1" dirty="0">
                <a:solidFill>
                  <a:srgbClr val="222222"/>
                </a:solidFill>
                <a:effectLst/>
                <a:latin typeface="Arial" panose="020B0604020202020204" pitchFamily="34" charset="0"/>
                <a:ea typeface="MS Mincho" panose="02020609040205080304" pitchFamily="49" charset="-128"/>
                <a:cs typeface="Arial" panose="020B0604020202020204" pitchFamily="34" charset="0"/>
              </a:rPr>
              <a:t>Learning Production Process Heterogeneity:</a:t>
            </a:r>
            <a:endParaRPr lang="en-US" sz="3200" b="1" dirty="0">
              <a:effectLst/>
              <a:latin typeface="Arial" panose="020B0604020202020204" pitchFamily="34" charset="0"/>
              <a:ea typeface="MS Mincho" panose="02020609040205080304" pitchFamily="49" charset="-128"/>
              <a:cs typeface="Arial" panose="020B0604020202020204" pitchFamily="34" charset="0"/>
            </a:endParaRPr>
          </a:p>
          <a:p>
            <a:pPr marL="0" marR="0" indent="0" algn="ctr">
              <a:lnSpc>
                <a:spcPct val="150000"/>
              </a:lnSpc>
              <a:spcBef>
                <a:spcPts val="0"/>
              </a:spcBef>
            </a:pPr>
            <a:r>
              <a:rPr lang="en-US" sz="2800" b="1" dirty="0">
                <a:solidFill>
                  <a:srgbClr val="222222"/>
                </a:solidFill>
                <a:effectLst/>
                <a:latin typeface="Arial" panose="020B0604020202020204" pitchFamily="34" charset="0"/>
                <a:ea typeface="MS Mincho" panose="02020609040205080304" pitchFamily="49" charset="-128"/>
                <a:cs typeface="Arial" panose="020B0604020202020204" pitchFamily="34" charset="0"/>
              </a:rPr>
              <a:t>Implications of Machine Learning for Corporate M&amp;A Decisions</a:t>
            </a:r>
            <a:endParaRPr lang="en-US" sz="2800" b="1"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67BD364E-5244-56C5-7F22-2FA259D8F39A}"/>
              </a:ext>
            </a:extLst>
          </p:cNvPr>
          <p:cNvSpPr txBox="1"/>
          <p:nvPr/>
        </p:nvSpPr>
        <p:spPr>
          <a:xfrm>
            <a:off x="7865919" y="4555389"/>
            <a:ext cx="4083350" cy="1938992"/>
          </a:xfrm>
          <a:prstGeom prst="rect">
            <a:avLst/>
          </a:prstGeom>
          <a:noFill/>
        </p:spPr>
        <p:txBody>
          <a:bodyPr wrap="square">
            <a:spAutoFit/>
          </a:bodyPr>
          <a:lstStyle/>
          <a:p>
            <a:r>
              <a:rPr lang="en-US" sz="2400" dirty="0" err="1">
                <a:latin typeface="Arial" panose="020B0604020202020204" pitchFamily="34" charset="0"/>
                <a:cs typeface="Arial" panose="020B0604020202020204" pitchFamily="34" charset="0"/>
              </a:rPr>
              <a:t>Jongsub</a:t>
            </a:r>
            <a:r>
              <a:rPr lang="en-US" sz="2400" dirty="0">
                <a:latin typeface="Arial" panose="020B0604020202020204" pitchFamily="34" charset="0"/>
                <a:cs typeface="Arial" panose="020B0604020202020204" pitchFamily="34" charset="0"/>
              </a:rPr>
              <a:t> Lee</a:t>
            </a:r>
            <a:r>
              <a:rPr lang="en-US" sz="2400" b="1" baseline="30000" dirty="0">
                <a:solidFill>
                  <a:srgbClr val="0000FF"/>
                </a:solidFill>
                <a:latin typeface="Arial" panose="020B0604020202020204" pitchFamily="34" charset="0"/>
                <a:cs typeface="Arial" panose="020B0604020202020204" pitchFamily="34" charset="0"/>
              </a:rPr>
              <a:t>†</a:t>
            </a:r>
          </a:p>
          <a:p>
            <a:r>
              <a:rPr lang="en-US" sz="2400" dirty="0">
                <a:latin typeface="Arial" panose="020B0604020202020204" pitchFamily="34" charset="0"/>
                <a:cs typeface="Arial" panose="020B0604020202020204" pitchFamily="34" charset="0"/>
              </a:rPr>
              <a:t>Seoul National University</a:t>
            </a:r>
          </a:p>
          <a:p>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Hayong Yun</a:t>
            </a:r>
          </a:p>
          <a:p>
            <a:r>
              <a:rPr lang="en-US" sz="2400" dirty="0">
                <a:latin typeface="Arial" panose="020B0604020202020204" pitchFamily="34" charset="0"/>
                <a:cs typeface="Arial" panose="020B0604020202020204" pitchFamily="34" charset="0"/>
              </a:rPr>
              <a:t>Michigan State University</a:t>
            </a:r>
          </a:p>
        </p:txBody>
      </p:sp>
      <p:sp>
        <p:nvSpPr>
          <p:cNvPr id="3" name="TextBox 2">
            <a:extLst>
              <a:ext uri="{FF2B5EF4-FFF2-40B4-BE49-F238E27FC236}">
                <a16:creationId xmlns:a16="http://schemas.microsoft.com/office/drawing/2014/main" id="{4A209A5E-D78D-2532-E746-EF903F42C64E}"/>
              </a:ext>
            </a:extLst>
          </p:cNvPr>
          <p:cNvSpPr txBox="1"/>
          <p:nvPr/>
        </p:nvSpPr>
        <p:spPr>
          <a:xfrm>
            <a:off x="691820" y="662557"/>
            <a:ext cx="10727028" cy="523220"/>
          </a:xfrm>
          <a:prstGeom prst="rect">
            <a:avLst/>
          </a:prstGeom>
          <a:noFill/>
        </p:spPr>
        <p:txBody>
          <a:bodyPr wrap="square">
            <a:spAutoFit/>
          </a:bodyPr>
          <a:lstStyle/>
          <a:p>
            <a:pPr algn="ctr"/>
            <a:r>
              <a:rPr lang="en-US" sz="2800" b="1" dirty="0">
                <a:solidFill>
                  <a:srgbClr val="0000FF"/>
                </a:solidFill>
              </a:rPr>
              <a:t>KFMA Symposium 2025</a:t>
            </a:r>
            <a:endParaRPr lang="en-US" altLang="ko-KR" sz="2800" b="1" dirty="0">
              <a:solidFill>
                <a:srgbClr val="0000FF"/>
              </a:solidFill>
            </a:endParaRPr>
          </a:p>
        </p:txBody>
      </p:sp>
    </p:spTree>
    <p:extLst>
      <p:ext uri="{BB962C8B-B14F-4D97-AF65-F5344CB8AC3E}">
        <p14:creationId xmlns:p14="http://schemas.microsoft.com/office/powerpoint/2010/main" val="35083964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8890BB6-EF8C-E22B-326F-35C328AB3A36}"/>
              </a:ext>
            </a:extLst>
          </p:cNvPr>
          <p:cNvSpPr txBox="1"/>
          <p:nvPr/>
        </p:nvSpPr>
        <p:spPr>
          <a:xfrm>
            <a:off x="506393" y="469573"/>
            <a:ext cx="5598427" cy="523220"/>
          </a:xfrm>
          <a:prstGeom prst="rect">
            <a:avLst/>
          </a:prstGeom>
          <a:noFill/>
        </p:spPr>
        <p:txBody>
          <a:bodyPr wrap="square" rtlCol="0">
            <a:spAutoFit/>
          </a:bodyPr>
          <a:lstStyle/>
          <a:p>
            <a:r>
              <a:rPr lang="en-US" sz="2800" dirty="0">
                <a:latin typeface="Arial" panose="020B0604020202020204" pitchFamily="34" charset="0"/>
                <a:cs typeface="Arial" panose="020B0604020202020204" pitchFamily="34" charset="0"/>
              </a:rPr>
              <a:t>Network Training &amp; Test Data</a:t>
            </a:r>
          </a:p>
        </p:txBody>
      </p:sp>
      <p:grpSp>
        <p:nvGrpSpPr>
          <p:cNvPr id="4" name="그룹 3"/>
          <p:cNvGrpSpPr/>
          <p:nvPr/>
        </p:nvGrpSpPr>
        <p:grpSpPr>
          <a:xfrm>
            <a:off x="800306" y="2610193"/>
            <a:ext cx="9570327" cy="2099305"/>
            <a:chOff x="800307" y="1932855"/>
            <a:chExt cx="9570327" cy="2099305"/>
          </a:xfrm>
        </p:grpSpPr>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12D17559-3212-6440-1FB2-A521F11B6480}"/>
                    </a:ext>
                  </a:extLst>
                </p:cNvPr>
                <p:cNvSpPr txBox="1"/>
                <p:nvPr/>
              </p:nvSpPr>
              <p:spPr>
                <a:xfrm>
                  <a:off x="1273629" y="3129734"/>
                  <a:ext cx="1434432"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𝑌</m:t>
                            </m:r>
                          </m:e>
                          <m:sub>
                            <m:r>
                              <a:rPr lang="en-US" b="0" i="1" smtClean="0">
                                <a:latin typeface="Cambria Math" panose="02040503050406030204" pitchFamily="18" charset="0"/>
                              </a:rPr>
                              <m:t>𝑖𝑡</m:t>
                            </m:r>
                          </m:sub>
                        </m:sSub>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r>
                              <m:rPr>
                                <m:sty m:val="p"/>
                              </m:rPr>
                              <a:rPr lang="en-US" b="0" i="0" smtClean="0">
                                <a:latin typeface="Cambria Math" panose="02040503050406030204" pitchFamily="18" charset="0"/>
                              </a:rPr>
                              <m:t>log</m:t>
                            </m:r>
                            <m:r>
                              <a:rPr lang="en-US" b="0" i="1" smtClean="0">
                                <a:latin typeface="Cambria Math" panose="02040503050406030204" pitchFamily="18" charset="0"/>
                              </a:rPr>
                              <m:t>⁡(</m:t>
                            </m:r>
                            <m:r>
                              <a:rPr lang="en-US" b="0" i="1" smtClean="0">
                                <a:latin typeface="Cambria Math" panose="02040503050406030204" pitchFamily="18" charset="0"/>
                              </a:rPr>
                              <m:t>𝑄</m:t>
                            </m:r>
                            <m:r>
                              <a:rPr lang="en-US" b="0" i="1" smtClean="0">
                                <a:latin typeface="Cambria Math" panose="02040503050406030204" pitchFamily="18" charset="0"/>
                              </a:rPr>
                              <m:t>)</m:t>
                            </m:r>
                          </m:e>
                        </m:d>
                      </m:oMath>
                    </m:oMathPara>
                  </a14:m>
                  <a:endParaRPr lang="en-US" dirty="0"/>
                </a:p>
              </p:txBody>
            </p:sp>
          </mc:Choice>
          <mc:Fallback xmlns="">
            <p:sp>
              <p:nvSpPr>
                <p:cNvPr id="6" name="TextBox 5">
                  <a:extLst>
                    <a:ext uri="{FF2B5EF4-FFF2-40B4-BE49-F238E27FC236}">
                      <a16:creationId xmlns:a16="http://schemas.microsoft.com/office/drawing/2014/main" xmlns="" xmlns:a14="http://schemas.microsoft.com/office/drawing/2010/main" id="{12D17559-3212-6440-1FB2-A521F11B6480}"/>
                    </a:ext>
                  </a:extLst>
                </p:cNvPr>
                <p:cNvSpPr txBox="1">
                  <a:spLocks noRot="1" noChangeAspect="1" noMove="1" noResize="1" noEditPoints="1" noAdjustHandles="1" noChangeArrowheads="1" noChangeShapeType="1" noTextEdit="1"/>
                </p:cNvSpPr>
                <p:nvPr/>
              </p:nvSpPr>
              <p:spPr>
                <a:xfrm>
                  <a:off x="1273629" y="3129734"/>
                  <a:ext cx="1434432" cy="276999"/>
                </a:xfrm>
                <a:prstGeom prst="rect">
                  <a:avLst/>
                </a:prstGeom>
                <a:blipFill rotWithShape="0">
                  <a:blip r:embed="rId5"/>
                  <a:stretch>
                    <a:fillRect l="-3830" t="-4444" b="-3555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B44C3388-800B-2AB0-1A37-FF6F95F58196}"/>
                    </a:ext>
                  </a:extLst>
                </p:cNvPr>
                <p:cNvSpPr txBox="1"/>
                <p:nvPr/>
              </p:nvSpPr>
              <p:spPr>
                <a:xfrm>
                  <a:off x="1143000" y="2377722"/>
                  <a:ext cx="8989769" cy="61786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𝑋</m:t>
                            </m:r>
                          </m:e>
                          <m:sub>
                            <m:r>
                              <a:rPr lang="en-US" b="0" i="1" smtClean="0">
                                <a:latin typeface="Cambria Math" panose="02040503050406030204" pitchFamily="18" charset="0"/>
                              </a:rPr>
                              <m:t>𝑖𝑡</m:t>
                            </m:r>
                          </m:sub>
                        </m:sSub>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log</m:t>
                                </m:r>
                              </m:fName>
                              <m:e>
                                <m:d>
                                  <m:dPr>
                                    <m:ctrlPr>
                                      <a:rPr lang="en-US" b="0" i="1" smtClean="0">
                                        <a:latin typeface="Cambria Math" panose="02040503050406030204" pitchFamily="18" charset="0"/>
                                      </a:rPr>
                                    </m:ctrlPr>
                                  </m:dPr>
                                  <m:e>
                                    <m:r>
                                      <a:rPr lang="en-US" b="0" i="1" smtClean="0">
                                        <a:latin typeface="Cambria Math" panose="02040503050406030204" pitchFamily="18" charset="0"/>
                                      </a:rPr>
                                      <m:t>𝐴𝑠𝑠𝑒𝑡𝑠</m:t>
                                    </m:r>
                                  </m:e>
                                </m:d>
                              </m:e>
                            </m:func>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𝐶𝑎𝑝𝑥</m:t>
                                </m:r>
                              </m:num>
                              <m:den>
                                <m:r>
                                  <a:rPr lang="en-US" b="0" i="1" smtClean="0">
                                    <a:latin typeface="Cambria Math" panose="02040503050406030204" pitchFamily="18" charset="0"/>
                                  </a:rPr>
                                  <m:t>𝐴𝑠𝑠𝑒𝑡𝑠</m:t>
                                </m:r>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𝑆𝑇</m:t>
                                </m:r>
                                <m:r>
                                  <a:rPr lang="en-US" b="0" i="1" smtClean="0">
                                    <a:latin typeface="Cambria Math" panose="02040503050406030204" pitchFamily="18" charset="0"/>
                                  </a:rPr>
                                  <m:t> </m:t>
                                </m:r>
                                <m:r>
                                  <a:rPr lang="en-US" b="0" i="1" smtClean="0">
                                    <a:latin typeface="Cambria Math" panose="02040503050406030204" pitchFamily="18" charset="0"/>
                                  </a:rPr>
                                  <m:t>𝐷𝑒𝑏𝑡</m:t>
                                </m:r>
                              </m:num>
                              <m:den>
                                <m:r>
                                  <a:rPr lang="en-US" b="0" i="1" smtClean="0">
                                    <a:latin typeface="Cambria Math" panose="02040503050406030204" pitchFamily="18" charset="0"/>
                                  </a:rPr>
                                  <m:t>𝐴𝑠𝑠𝑒𝑡𝑠</m:t>
                                </m:r>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𝐿𝑇</m:t>
                                </m:r>
                                <m:r>
                                  <a:rPr lang="en-US" b="0" i="1" smtClean="0">
                                    <a:latin typeface="Cambria Math" panose="02040503050406030204" pitchFamily="18" charset="0"/>
                                  </a:rPr>
                                  <m:t> </m:t>
                                </m:r>
                                <m:r>
                                  <a:rPr lang="en-US" b="0" i="1" smtClean="0">
                                    <a:latin typeface="Cambria Math" panose="02040503050406030204" pitchFamily="18" charset="0"/>
                                  </a:rPr>
                                  <m:t>𝐷𝑒𝑏𝑡</m:t>
                                </m:r>
                              </m:num>
                              <m:den>
                                <m:r>
                                  <a:rPr lang="en-US" b="0" i="1" smtClean="0">
                                    <a:latin typeface="Cambria Math" panose="02040503050406030204" pitchFamily="18" charset="0"/>
                                  </a:rPr>
                                  <m:t>𝐴𝑠𝑠𝑒𝑡𝑠</m:t>
                                </m:r>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𝐸𝑚𝑝</m:t>
                                </m:r>
                              </m:num>
                              <m:den>
                                <m:r>
                                  <a:rPr lang="en-US" b="0" i="1" smtClean="0">
                                    <a:latin typeface="Cambria Math" panose="02040503050406030204" pitchFamily="18" charset="0"/>
                                  </a:rPr>
                                  <m:t>𝐴𝑠𝑠𝑒𝑡𝑠</m:t>
                                </m:r>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𝑃𝑃𝐸𝑁𝑇</m:t>
                                </m:r>
                              </m:num>
                              <m:den>
                                <m:r>
                                  <a:rPr lang="en-US" b="0" i="1" smtClean="0">
                                    <a:latin typeface="Cambria Math" panose="02040503050406030204" pitchFamily="18" charset="0"/>
                                  </a:rPr>
                                  <m:t>𝐴𝑠𝑠𝑒𝑡𝑠</m:t>
                                </m:r>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𝐴𝑑𝑣𝑒𝑟𝑡𝑖𝑠𝑒𝑚𝑒𝑛𝑡</m:t>
                                </m:r>
                              </m:num>
                              <m:den>
                                <m:r>
                                  <a:rPr lang="en-US" b="0" i="1" smtClean="0">
                                    <a:latin typeface="Cambria Math" panose="02040503050406030204" pitchFamily="18" charset="0"/>
                                  </a:rPr>
                                  <m:t>𝐴𝑠𝑠𝑒𝑡𝑠</m:t>
                                </m:r>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𝑅</m:t>
                                </m:r>
                                <m:r>
                                  <a:rPr lang="en-US" b="0" i="1" smtClean="0">
                                    <a:latin typeface="Cambria Math" panose="02040503050406030204" pitchFamily="18" charset="0"/>
                                  </a:rPr>
                                  <m:t>&amp;</m:t>
                                </m:r>
                                <m:r>
                                  <a:rPr lang="en-US" b="0" i="1" smtClean="0">
                                    <a:latin typeface="Cambria Math" panose="02040503050406030204" pitchFamily="18" charset="0"/>
                                  </a:rPr>
                                  <m:t>𝐷</m:t>
                                </m:r>
                              </m:num>
                              <m:den>
                                <m:r>
                                  <a:rPr lang="en-US" b="0" i="1" smtClean="0">
                                    <a:latin typeface="Cambria Math" panose="02040503050406030204" pitchFamily="18" charset="0"/>
                                  </a:rPr>
                                  <m:t>𝐴𝑠𝑠𝑒𝑡𝑠</m:t>
                                </m:r>
                              </m:den>
                            </m:f>
                          </m:e>
                        </m:d>
                      </m:oMath>
                    </m:oMathPara>
                  </a14:m>
                  <a:endParaRPr lang="en-US" dirty="0"/>
                </a:p>
              </p:txBody>
            </p:sp>
          </mc:Choice>
          <mc:Fallback xmlns="">
            <p:sp>
              <p:nvSpPr>
                <p:cNvPr id="7" name="TextBox 6">
                  <a:extLst>
                    <a:ext uri="{FF2B5EF4-FFF2-40B4-BE49-F238E27FC236}">
                      <a16:creationId xmlns:a16="http://schemas.microsoft.com/office/drawing/2014/main" xmlns="" xmlns:a14="http://schemas.microsoft.com/office/drawing/2010/main" id="{B44C3388-800B-2AB0-1A37-FF6F95F58196}"/>
                    </a:ext>
                  </a:extLst>
                </p:cNvPr>
                <p:cNvSpPr txBox="1">
                  <a:spLocks noRot="1" noChangeAspect="1" noMove="1" noResize="1" noEditPoints="1" noAdjustHandles="1" noChangeArrowheads="1" noChangeShapeType="1" noTextEdit="1"/>
                </p:cNvSpPr>
                <p:nvPr/>
              </p:nvSpPr>
              <p:spPr>
                <a:xfrm>
                  <a:off x="1143000" y="2377722"/>
                  <a:ext cx="8989769" cy="617861"/>
                </a:xfrm>
                <a:prstGeom prst="rect">
                  <a:avLst/>
                </a:prstGeom>
                <a:blipFill rotWithShape="0">
                  <a:blip r:embed="rId6"/>
                  <a:stretch>
                    <a:fillRect/>
                  </a:stretch>
                </a:blipFill>
              </p:spPr>
              <p:txBody>
                <a:bodyPr/>
                <a:lstStyle/>
                <a:p>
                  <a:r>
                    <a:rPr lang="en-US">
                      <a:noFill/>
                    </a:rPr>
                    <a:t> </a:t>
                  </a:r>
                </a:p>
              </p:txBody>
            </p:sp>
          </mc:Fallback>
        </mc:AlternateContent>
        <p:sp>
          <p:nvSpPr>
            <p:cNvPr id="9" name="TextBox 8">
              <a:extLst>
                <a:ext uri="{FF2B5EF4-FFF2-40B4-BE49-F238E27FC236}">
                  <a16:creationId xmlns:a16="http://schemas.microsoft.com/office/drawing/2014/main" id="{81C93523-F194-F6C1-D103-1C21DADD1C32}"/>
                </a:ext>
              </a:extLst>
            </p:cNvPr>
            <p:cNvSpPr txBox="1"/>
            <p:nvPr/>
          </p:nvSpPr>
          <p:spPr>
            <a:xfrm>
              <a:off x="800308" y="1932855"/>
              <a:ext cx="7059178" cy="369332"/>
            </a:xfrm>
            <a:prstGeom prst="rect">
              <a:avLst/>
            </a:prstGeom>
            <a:noFill/>
          </p:spPr>
          <p:txBody>
            <a:bodyPr wrap="square" rtlCol="0">
              <a:spAutoFit/>
            </a:bodyPr>
            <a:lstStyle/>
            <a:p>
              <a:pPr marL="285750" indent="-285750">
                <a:buFont typeface="Arial" panose="020B0604020202020204" pitchFamily="34" charset="0"/>
                <a:buChar char="•"/>
              </a:pPr>
              <a:r>
                <a:rPr lang="en-US" dirty="0" err="1">
                  <a:latin typeface="Arial" panose="020B0604020202020204" pitchFamily="34" charset="0"/>
                  <a:cs typeface="Arial" panose="020B0604020202020204" pitchFamily="34" charset="0"/>
                </a:rPr>
                <a:t>Compustat</a:t>
              </a:r>
              <a:r>
                <a:rPr lang="en-US" dirty="0">
                  <a:latin typeface="Arial" panose="020B0604020202020204" pitchFamily="34" charset="0"/>
                  <a:cs typeface="Arial" panose="020B0604020202020204" pitchFamily="34" charset="0"/>
                </a:rPr>
                <a:t> Annual: Year-by-Year (1988-2021)</a:t>
              </a:r>
            </a:p>
          </p:txBody>
        </p:sp>
        <p:sp>
          <p:nvSpPr>
            <p:cNvPr id="10" name="TextBox 9">
              <a:extLst>
                <a:ext uri="{FF2B5EF4-FFF2-40B4-BE49-F238E27FC236}">
                  <a16:creationId xmlns:a16="http://schemas.microsoft.com/office/drawing/2014/main" id="{1B66DD7E-4544-5C03-82E2-5AD9D61E9C86}"/>
                </a:ext>
              </a:extLst>
            </p:cNvPr>
            <p:cNvSpPr txBox="1"/>
            <p:nvPr/>
          </p:nvSpPr>
          <p:spPr>
            <a:xfrm>
              <a:off x="800307" y="3662828"/>
              <a:ext cx="9570327" cy="369332"/>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Merger data for U.S. firms  from SDC Platinum covering 1988-2021 time period</a:t>
              </a:r>
            </a:p>
          </p:txBody>
        </p:sp>
      </p:grpSp>
      <p:sp>
        <p:nvSpPr>
          <p:cNvPr id="11" name="TextBox 10">
            <a:extLst>
              <a:ext uri="{FF2B5EF4-FFF2-40B4-BE49-F238E27FC236}">
                <a16:creationId xmlns:a16="http://schemas.microsoft.com/office/drawing/2014/main" id="{1F572D1D-A0E6-83E3-B55A-D54B57B1D292}"/>
              </a:ext>
            </a:extLst>
          </p:cNvPr>
          <p:cNvSpPr txBox="1"/>
          <p:nvPr/>
        </p:nvSpPr>
        <p:spPr>
          <a:xfrm>
            <a:off x="800307" y="1291242"/>
            <a:ext cx="10633080" cy="923330"/>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Industry distances are computed in each year for various industry classifications, including</a:t>
            </a:r>
          </a:p>
          <a:p>
            <a:pPr marL="742950" lvl="1" indent="-285750">
              <a:buFont typeface="Arial" panose="020B0604020202020204" pitchFamily="34" charset="0"/>
              <a:buChar char="•"/>
            </a:pPr>
            <a:r>
              <a:rPr lang="en-US" dirty="0" err="1">
                <a:latin typeface="Arial" panose="020B0604020202020204" pitchFamily="34" charset="0"/>
                <a:cs typeface="Arial" panose="020B0604020202020204" pitchFamily="34" charset="0"/>
              </a:rPr>
              <a:t>Hoberg</a:t>
            </a:r>
            <a:r>
              <a:rPr lang="en-US" dirty="0">
                <a:latin typeface="Arial" panose="020B0604020202020204" pitchFamily="34" charset="0"/>
                <a:cs typeface="Arial" panose="020B0604020202020204" pitchFamily="34" charset="0"/>
              </a:rPr>
              <a:t>-Phillips 25 fixed industry classification pairs (i.e., 625 pairs)</a:t>
            </a:r>
          </a:p>
          <a:p>
            <a:pPr marL="742950" lvl="1" indent="-285750">
              <a:buFont typeface="Arial" panose="020B0604020202020204" pitchFamily="34" charset="0"/>
              <a:buChar char="•"/>
            </a:pPr>
            <a:r>
              <a:rPr lang="en-US" dirty="0">
                <a:latin typeface="Arial" panose="020B0604020202020204" pitchFamily="34" charset="0"/>
                <a:cs typeface="Arial" panose="020B0604020202020204" pitchFamily="34" charset="0"/>
              </a:rPr>
              <a:t>Firm-specific instantaneous peer groups based on </a:t>
            </a:r>
            <a:r>
              <a:rPr lang="en-US" dirty="0" err="1">
                <a:latin typeface="Arial" panose="020B0604020202020204" pitchFamily="34" charset="0"/>
                <a:cs typeface="Arial" panose="020B0604020202020204" pitchFamily="34" charset="0"/>
              </a:rPr>
              <a:t>Hoberg</a:t>
            </a:r>
            <a:r>
              <a:rPr lang="en-US" dirty="0">
                <a:latin typeface="Arial" panose="020B0604020202020204" pitchFamily="34" charset="0"/>
                <a:cs typeface="Arial" panose="020B0604020202020204" pitchFamily="34" charset="0"/>
              </a:rPr>
              <a:t>-Phillips TNIC scores (i.e., dynamic)</a:t>
            </a:r>
          </a:p>
        </p:txBody>
      </p:sp>
      <p:sp>
        <p:nvSpPr>
          <p:cNvPr id="8" name="슬라이드 번호 개체 틀 7"/>
          <p:cNvSpPr>
            <a:spLocks noGrp="1"/>
          </p:cNvSpPr>
          <p:nvPr>
            <p:ph type="sldNum" sz="quarter" idx="12"/>
          </p:nvPr>
        </p:nvSpPr>
        <p:spPr/>
        <p:txBody>
          <a:bodyPr/>
          <a:lstStyle/>
          <a:p>
            <a:fld id="{A2C2B4BD-AE20-47F9-B696-7823EEB95881}" type="slidenum">
              <a:rPr lang="en-US" smtClean="0"/>
              <a:t>10</a:t>
            </a:fld>
            <a:endParaRPr lang="en-US"/>
          </a:p>
        </p:txBody>
      </p:sp>
    </p:spTree>
    <p:extLst>
      <p:ext uri="{BB962C8B-B14F-4D97-AF65-F5344CB8AC3E}">
        <p14:creationId xmlns:p14="http://schemas.microsoft.com/office/powerpoint/2010/main" val="9183654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C6FC949-3185-8726-41E4-1B09075F398B}"/>
              </a:ext>
            </a:extLst>
          </p:cNvPr>
          <p:cNvPicPr>
            <a:picLocks noChangeAspect="1"/>
          </p:cNvPicPr>
          <p:nvPr/>
        </p:nvPicPr>
        <p:blipFill>
          <a:blip r:embed="rId3"/>
          <a:stretch>
            <a:fillRect/>
          </a:stretch>
        </p:blipFill>
        <p:spPr>
          <a:xfrm>
            <a:off x="604837" y="975093"/>
            <a:ext cx="10982325" cy="4029075"/>
          </a:xfrm>
          <a:prstGeom prst="rect">
            <a:avLst/>
          </a:prstGeom>
        </p:spPr>
      </p:pic>
      <p:sp>
        <p:nvSpPr>
          <p:cNvPr id="7" name="TextBox 6">
            <a:extLst>
              <a:ext uri="{FF2B5EF4-FFF2-40B4-BE49-F238E27FC236}">
                <a16:creationId xmlns:a16="http://schemas.microsoft.com/office/drawing/2014/main" id="{AC95AD23-1737-7CF2-4309-CCE0D71DE7B2}"/>
              </a:ext>
            </a:extLst>
          </p:cNvPr>
          <p:cNvSpPr txBox="1"/>
          <p:nvPr/>
        </p:nvSpPr>
        <p:spPr>
          <a:xfrm>
            <a:off x="604837" y="376990"/>
            <a:ext cx="6093994" cy="523220"/>
          </a:xfrm>
          <a:prstGeom prst="rect">
            <a:avLst/>
          </a:prstGeom>
          <a:noFill/>
        </p:spPr>
        <p:txBody>
          <a:bodyPr wrap="square">
            <a:spAutoFit/>
          </a:bodyPr>
          <a:lstStyle/>
          <a:p>
            <a:r>
              <a:rPr lang="en-US" sz="2800" dirty="0"/>
              <a:t>Summary Statistics</a:t>
            </a:r>
          </a:p>
        </p:txBody>
      </p:sp>
      <p:sp>
        <p:nvSpPr>
          <p:cNvPr id="2" name="TextBox 1">
            <a:extLst>
              <a:ext uri="{FF2B5EF4-FFF2-40B4-BE49-F238E27FC236}">
                <a16:creationId xmlns:a16="http://schemas.microsoft.com/office/drawing/2014/main" id="{86DA6B3E-5DB8-B95C-B587-11017C8E561B}"/>
              </a:ext>
            </a:extLst>
          </p:cNvPr>
          <p:cNvSpPr txBox="1"/>
          <p:nvPr/>
        </p:nvSpPr>
        <p:spPr>
          <a:xfrm>
            <a:off x="604837" y="5051465"/>
            <a:ext cx="11374666" cy="1384995"/>
          </a:xfrm>
          <a:prstGeom prst="rect">
            <a:avLst/>
          </a:prstGeom>
          <a:noFill/>
        </p:spPr>
        <p:txBody>
          <a:bodyPr wrap="square">
            <a:spAutoFit/>
          </a:bodyPr>
          <a:lstStyle/>
          <a:p>
            <a:pPr marL="285750" indent="-285750">
              <a:buFont typeface="Arial" panose="020B0604020202020204" pitchFamily="34" charset="0"/>
              <a:buChar char="•"/>
            </a:pPr>
            <a:r>
              <a:rPr lang="en-US" sz="1400" dirty="0"/>
              <a:t>Input layer: the logarithm of total assets, capital expenditures divided by assets, short-term debt divided by assets, long-term debt divided by assets, employees divided by assets, tangible assets divided by assets, advertisement expense divided by assets, and R&amp;D expense divided by assets. </a:t>
            </a:r>
          </a:p>
          <a:p>
            <a:pPr marL="285750" indent="-285750">
              <a:buFont typeface="Arial" panose="020B0604020202020204" pitchFamily="34" charset="0"/>
              <a:buChar char="•"/>
            </a:pPr>
            <a:r>
              <a:rPr lang="en-US" sz="1400" dirty="0"/>
              <a:t>Hidden layer: three 100-node layers with </a:t>
            </a:r>
            <a:r>
              <a:rPr lang="en-US" sz="1400" dirty="0" err="1"/>
              <a:t>ReLU</a:t>
            </a:r>
            <a:r>
              <a:rPr lang="en-US" sz="1400" dirty="0"/>
              <a:t> activation.</a:t>
            </a:r>
          </a:p>
          <a:p>
            <a:pPr marL="285750" indent="-285750">
              <a:buFont typeface="Arial" panose="020B0604020202020204" pitchFamily="34" charset="0"/>
              <a:buChar char="•"/>
            </a:pPr>
            <a:r>
              <a:rPr lang="en-US" sz="1400" dirty="0"/>
              <a:t>Output layer: the logarithm of Tobin's Q and utilizes a linear activation function.</a:t>
            </a:r>
          </a:p>
          <a:p>
            <a:pPr marL="285750" indent="-285750">
              <a:buFont typeface="Arial" panose="020B0604020202020204" pitchFamily="34" charset="0"/>
              <a:buChar char="•"/>
            </a:pPr>
            <a:r>
              <a:rPr lang="en-US" sz="1400" dirty="0"/>
              <a:t>All variables are deviation from industry average in each year.</a:t>
            </a:r>
          </a:p>
          <a:p>
            <a:pPr marL="285750" indent="-285750">
              <a:buFont typeface="Arial" panose="020B0604020202020204" pitchFamily="34" charset="0"/>
              <a:buChar char="•"/>
            </a:pPr>
            <a:r>
              <a:rPr lang="en-US" sz="1400" dirty="0"/>
              <a:t>Each industry distance measures are average of ten estimates.</a:t>
            </a:r>
          </a:p>
        </p:txBody>
      </p:sp>
      <p:sp>
        <p:nvSpPr>
          <p:cNvPr id="5" name="슬라이드 번호 개체 틀 4"/>
          <p:cNvSpPr>
            <a:spLocks noGrp="1"/>
          </p:cNvSpPr>
          <p:nvPr>
            <p:ph type="sldNum" sz="quarter" idx="12"/>
          </p:nvPr>
        </p:nvSpPr>
        <p:spPr/>
        <p:txBody>
          <a:bodyPr/>
          <a:lstStyle/>
          <a:p>
            <a:fld id="{A2C2B4BD-AE20-47F9-B696-7823EEB95881}" type="slidenum">
              <a:rPr lang="en-US" smtClean="0"/>
              <a:t>11</a:t>
            </a:fld>
            <a:endParaRPr lang="en-US"/>
          </a:p>
        </p:txBody>
      </p:sp>
      <p:sp>
        <p:nvSpPr>
          <p:cNvPr id="4" name="직사각형 3"/>
          <p:cNvSpPr/>
          <p:nvPr/>
        </p:nvSpPr>
        <p:spPr>
          <a:xfrm>
            <a:off x="604837" y="2319130"/>
            <a:ext cx="10982325" cy="54334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직사각형 11"/>
          <p:cNvSpPr/>
          <p:nvPr/>
        </p:nvSpPr>
        <p:spPr>
          <a:xfrm>
            <a:off x="598213" y="4194314"/>
            <a:ext cx="10982325" cy="54334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263994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54408A1-EBA9-86CE-33B5-50DAEF8A0E54}"/>
              </a:ext>
            </a:extLst>
          </p:cNvPr>
          <p:cNvPicPr>
            <a:picLocks noChangeAspect="1"/>
          </p:cNvPicPr>
          <p:nvPr/>
        </p:nvPicPr>
        <p:blipFill>
          <a:blip r:embed="rId3"/>
          <a:stretch>
            <a:fillRect/>
          </a:stretch>
        </p:blipFill>
        <p:spPr>
          <a:xfrm>
            <a:off x="1509712" y="1546236"/>
            <a:ext cx="9172575" cy="1895475"/>
          </a:xfrm>
          <a:prstGeom prst="rect">
            <a:avLst/>
          </a:prstGeom>
        </p:spPr>
      </p:pic>
      <p:pic>
        <p:nvPicPr>
          <p:cNvPr id="5" name="Picture 4">
            <a:extLst>
              <a:ext uri="{FF2B5EF4-FFF2-40B4-BE49-F238E27FC236}">
                <a16:creationId xmlns:a16="http://schemas.microsoft.com/office/drawing/2014/main" id="{EC8A2BB3-18E3-3DA7-7453-B6B460F08B1A}"/>
              </a:ext>
            </a:extLst>
          </p:cNvPr>
          <p:cNvPicPr>
            <a:picLocks noChangeAspect="1"/>
          </p:cNvPicPr>
          <p:nvPr/>
        </p:nvPicPr>
        <p:blipFill>
          <a:blip r:embed="rId4"/>
          <a:stretch>
            <a:fillRect/>
          </a:stretch>
        </p:blipFill>
        <p:spPr>
          <a:xfrm>
            <a:off x="1509712" y="3898231"/>
            <a:ext cx="9172575" cy="1895475"/>
          </a:xfrm>
          <a:prstGeom prst="rect">
            <a:avLst/>
          </a:prstGeom>
        </p:spPr>
      </p:pic>
      <p:sp>
        <p:nvSpPr>
          <p:cNvPr id="7" name="TextBox 6">
            <a:extLst>
              <a:ext uri="{FF2B5EF4-FFF2-40B4-BE49-F238E27FC236}">
                <a16:creationId xmlns:a16="http://schemas.microsoft.com/office/drawing/2014/main" id="{DD621AEE-13EC-FECB-3EED-98D187D7D086}"/>
              </a:ext>
            </a:extLst>
          </p:cNvPr>
          <p:cNvSpPr txBox="1"/>
          <p:nvPr/>
        </p:nvSpPr>
        <p:spPr>
          <a:xfrm>
            <a:off x="712871" y="373473"/>
            <a:ext cx="6093994" cy="523220"/>
          </a:xfrm>
          <a:prstGeom prst="rect">
            <a:avLst/>
          </a:prstGeom>
          <a:noFill/>
        </p:spPr>
        <p:txBody>
          <a:bodyPr wrap="square">
            <a:spAutoFit/>
          </a:bodyPr>
          <a:lstStyle/>
          <a:p>
            <a:r>
              <a:rPr lang="en-US" sz="2800" dirty="0"/>
              <a:t>Correlations</a:t>
            </a:r>
          </a:p>
        </p:txBody>
      </p:sp>
      <p:sp>
        <p:nvSpPr>
          <p:cNvPr id="9" name="TextBox 8">
            <a:extLst>
              <a:ext uri="{FF2B5EF4-FFF2-40B4-BE49-F238E27FC236}">
                <a16:creationId xmlns:a16="http://schemas.microsoft.com/office/drawing/2014/main" id="{76C31A9A-8A44-A430-1251-044E0A76C177}"/>
              </a:ext>
            </a:extLst>
          </p:cNvPr>
          <p:cNvSpPr txBox="1"/>
          <p:nvPr/>
        </p:nvSpPr>
        <p:spPr>
          <a:xfrm>
            <a:off x="712871" y="924241"/>
            <a:ext cx="6093994" cy="369332"/>
          </a:xfrm>
          <a:prstGeom prst="rect">
            <a:avLst/>
          </a:prstGeom>
          <a:noFill/>
        </p:spPr>
        <p:txBody>
          <a:bodyPr wrap="square">
            <a:spAutoFit/>
          </a:bodyPr>
          <a:lstStyle/>
          <a:p>
            <a:r>
              <a:rPr lang="en-US" dirty="0"/>
              <a:t>Panel A. Industry-To-Industry Distance</a:t>
            </a:r>
          </a:p>
        </p:txBody>
      </p:sp>
      <p:sp>
        <p:nvSpPr>
          <p:cNvPr id="11" name="TextBox 10">
            <a:extLst>
              <a:ext uri="{FF2B5EF4-FFF2-40B4-BE49-F238E27FC236}">
                <a16:creationId xmlns:a16="http://schemas.microsoft.com/office/drawing/2014/main" id="{9A7436B9-51E3-3923-7EB7-28F650735E70}"/>
              </a:ext>
            </a:extLst>
          </p:cNvPr>
          <p:cNvSpPr txBox="1"/>
          <p:nvPr/>
        </p:nvSpPr>
        <p:spPr>
          <a:xfrm>
            <a:off x="712871" y="3485305"/>
            <a:ext cx="6093994" cy="369332"/>
          </a:xfrm>
          <a:prstGeom prst="rect">
            <a:avLst/>
          </a:prstGeom>
          <a:noFill/>
        </p:spPr>
        <p:txBody>
          <a:bodyPr wrap="square">
            <a:spAutoFit/>
          </a:bodyPr>
          <a:lstStyle/>
          <a:p>
            <a:r>
              <a:rPr lang="en-US" dirty="0"/>
              <a:t>Panel B. Firm-To-Firm Distance</a:t>
            </a:r>
          </a:p>
        </p:txBody>
      </p:sp>
      <p:sp>
        <p:nvSpPr>
          <p:cNvPr id="4" name="슬라이드 번호 개체 틀 3"/>
          <p:cNvSpPr>
            <a:spLocks noGrp="1"/>
          </p:cNvSpPr>
          <p:nvPr>
            <p:ph type="sldNum" sz="quarter" idx="12"/>
          </p:nvPr>
        </p:nvSpPr>
        <p:spPr/>
        <p:txBody>
          <a:bodyPr/>
          <a:lstStyle/>
          <a:p>
            <a:fld id="{A2C2B4BD-AE20-47F9-B696-7823EEB95881}" type="slidenum">
              <a:rPr lang="en-US" smtClean="0"/>
              <a:t>12</a:t>
            </a:fld>
            <a:endParaRPr lang="en-US"/>
          </a:p>
        </p:txBody>
      </p:sp>
    </p:spTree>
    <p:extLst>
      <p:ext uri="{BB962C8B-B14F-4D97-AF65-F5344CB8AC3E}">
        <p14:creationId xmlns:p14="http://schemas.microsoft.com/office/powerpoint/2010/main" val="24676212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BD15092-468E-01CA-A327-714456CB7847}"/>
              </a:ext>
            </a:extLst>
          </p:cNvPr>
          <p:cNvPicPr>
            <a:picLocks noChangeAspect="1"/>
          </p:cNvPicPr>
          <p:nvPr/>
        </p:nvPicPr>
        <p:blipFill>
          <a:blip r:embed="rId2"/>
          <a:stretch>
            <a:fillRect/>
          </a:stretch>
        </p:blipFill>
        <p:spPr>
          <a:xfrm>
            <a:off x="2588518" y="959152"/>
            <a:ext cx="7014964" cy="4754408"/>
          </a:xfrm>
          <a:prstGeom prst="rect">
            <a:avLst/>
          </a:prstGeom>
        </p:spPr>
      </p:pic>
      <p:sp>
        <p:nvSpPr>
          <p:cNvPr id="5" name="TextBox 4">
            <a:extLst>
              <a:ext uri="{FF2B5EF4-FFF2-40B4-BE49-F238E27FC236}">
                <a16:creationId xmlns:a16="http://schemas.microsoft.com/office/drawing/2014/main" id="{3DF4624E-8968-08A6-A2CB-26D1189FDAF8}"/>
              </a:ext>
            </a:extLst>
          </p:cNvPr>
          <p:cNvSpPr txBox="1"/>
          <p:nvPr/>
        </p:nvSpPr>
        <p:spPr>
          <a:xfrm>
            <a:off x="556458" y="316236"/>
            <a:ext cx="8452459" cy="523220"/>
          </a:xfrm>
          <a:prstGeom prst="rect">
            <a:avLst/>
          </a:prstGeom>
          <a:noFill/>
        </p:spPr>
        <p:txBody>
          <a:bodyPr wrap="square">
            <a:spAutoFit/>
          </a:bodyPr>
          <a:lstStyle/>
          <a:p>
            <a:r>
              <a:rPr lang="en-US" sz="2800" dirty="0"/>
              <a:t>M&amp;A Activity: Industry-to-Industry Distance (Table 3)</a:t>
            </a:r>
          </a:p>
        </p:txBody>
      </p:sp>
      <p:sp>
        <p:nvSpPr>
          <p:cNvPr id="4" name="TextBox 3">
            <a:extLst>
              <a:ext uri="{FF2B5EF4-FFF2-40B4-BE49-F238E27FC236}">
                <a16:creationId xmlns:a16="http://schemas.microsoft.com/office/drawing/2014/main" id="{2321F972-5A34-C54A-3B16-BC606600CEE7}"/>
              </a:ext>
            </a:extLst>
          </p:cNvPr>
          <p:cNvSpPr txBox="1"/>
          <p:nvPr/>
        </p:nvSpPr>
        <p:spPr>
          <a:xfrm>
            <a:off x="2588518" y="5842856"/>
            <a:ext cx="7240405" cy="830997"/>
          </a:xfrm>
          <a:prstGeom prst="rect">
            <a:avLst/>
          </a:prstGeom>
          <a:noFill/>
        </p:spPr>
        <p:txBody>
          <a:bodyPr wrap="square">
            <a:spAutoFit/>
          </a:bodyPr>
          <a:lstStyle/>
          <a:p>
            <a:r>
              <a:rPr lang="en-US" sz="1600" dirty="0"/>
              <a:t>Sample Period: 1988-2021.</a:t>
            </a:r>
          </a:p>
          <a:p>
            <a:r>
              <a:rPr lang="en-US" sz="1600" dirty="0"/>
              <a:t>Standard errors are clustered at the year level.</a:t>
            </a:r>
          </a:p>
          <a:p>
            <a:r>
              <a:rPr lang="en-US" sz="1600" dirty="0"/>
              <a:t>***, **, and * denote significance at the 1%, 5%, and 10% level, respectively. </a:t>
            </a:r>
          </a:p>
        </p:txBody>
      </p:sp>
      <p:sp>
        <p:nvSpPr>
          <p:cNvPr id="2" name="슬라이드 번호 개체 틀 1"/>
          <p:cNvSpPr>
            <a:spLocks noGrp="1"/>
          </p:cNvSpPr>
          <p:nvPr>
            <p:ph type="sldNum" sz="quarter" idx="12"/>
          </p:nvPr>
        </p:nvSpPr>
        <p:spPr/>
        <p:txBody>
          <a:bodyPr/>
          <a:lstStyle/>
          <a:p>
            <a:fld id="{A2C2B4BD-AE20-47F9-B696-7823EEB95881}" type="slidenum">
              <a:rPr lang="en-US" smtClean="0"/>
              <a:t>13</a:t>
            </a:fld>
            <a:endParaRPr lang="en-US"/>
          </a:p>
        </p:txBody>
      </p:sp>
    </p:spTree>
    <p:extLst>
      <p:ext uri="{BB962C8B-B14F-4D97-AF65-F5344CB8AC3E}">
        <p14:creationId xmlns:p14="http://schemas.microsoft.com/office/powerpoint/2010/main" val="19283586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7457C81-BBC7-ACB0-30CA-9819B4CE3ED2}"/>
              </a:ext>
            </a:extLst>
          </p:cNvPr>
          <p:cNvSpPr txBox="1"/>
          <p:nvPr/>
        </p:nvSpPr>
        <p:spPr>
          <a:xfrm>
            <a:off x="339890" y="175461"/>
            <a:ext cx="10019845" cy="523220"/>
          </a:xfrm>
          <a:prstGeom prst="rect">
            <a:avLst/>
          </a:prstGeom>
          <a:noFill/>
        </p:spPr>
        <p:txBody>
          <a:bodyPr wrap="square">
            <a:spAutoFit/>
          </a:bodyPr>
          <a:lstStyle/>
          <a:p>
            <a:r>
              <a:rPr lang="en-US" sz="2800" dirty="0"/>
              <a:t>M&amp;A Completion: Firm-to-Firm Distance I (Table 4, Deal-Level) </a:t>
            </a:r>
          </a:p>
        </p:txBody>
      </p:sp>
      <p:pic>
        <p:nvPicPr>
          <p:cNvPr id="4" name="Picture 3">
            <a:extLst>
              <a:ext uri="{FF2B5EF4-FFF2-40B4-BE49-F238E27FC236}">
                <a16:creationId xmlns:a16="http://schemas.microsoft.com/office/drawing/2014/main" id="{97CC07BC-7AB5-0DF5-7842-0674D29D6097}"/>
              </a:ext>
            </a:extLst>
          </p:cNvPr>
          <p:cNvPicPr>
            <a:picLocks noChangeAspect="1"/>
          </p:cNvPicPr>
          <p:nvPr/>
        </p:nvPicPr>
        <p:blipFill>
          <a:blip r:embed="rId3"/>
          <a:stretch>
            <a:fillRect/>
          </a:stretch>
        </p:blipFill>
        <p:spPr>
          <a:xfrm>
            <a:off x="514350" y="777039"/>
            <a:ext cx="11163300" cy="5905500"/>
          </a:xfrm>
          <a:prstGeom prst="rect">
            <a:avLst/>
          </a:prstGeom>
        </p:spPr>
      </p:pic>
      <p:sp>
        <p:nvSpPr>
          <p:cNvPr id="3" name="슬라이드 번호 개체 틀 2"/>
          <p:cNvSpPr>
            <a:spLocks noGrp="1"/>
          </p:cNvSpPr>
          <p:nvPr>
            <p:ph type="sldNum" sz="quarter" idx="12"/>
          </p:nvPr>
        </p:nvSpPr>
        <p:spPr/>
        <p:txBody>
          <a:bodyPr/>
          <a:lstStyle/>
          <a:p>
            <a:fld id="{A2C2B4BD-AE20-47F9-B696-7823EEB95881}" type="slidenum">
              <a:rPr lang="en-US" smtClean="0"/>
              <a:t>14</a:t>
            </a:fld>
            <a:endParaRPr lang="en-US"/>
          </a:p>
        </p:txBody>
      </p:sp>
    </p:spTree>
    <p:extLst>
      <p:ext uri="{BB962C8B-B14F-4D97-AF65-F5344CB8AC3E}">
        <p14:creationId xmlns:p14="http://schemas.microsoft.com/office/powerpoint/2010/main" val="2043504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130AAE6-464E-E7DC-9436-0D8D374AD585}"/>
              </a:ext>
            </a:extLst>
          </p:cNvPr>
          <p:cNvSpPr txBox="1"/>
          <p:nvPr/>
        </p:nvSpPr>
        <p:spPr>
          <a:xfrm>
            <a:off x="953502" y="621450"/>
            <a:ext cx="6093994" cy="523220"/>
          </a:xfrm>
          <a:prstGeom prst="rect">
            <a:avLst/>
          </a:prstGeom>
          <a:noFill/>
        </p:spPr>
        <p:txBody>
          <a:bodyPr wrap="square">
            <a:spAutoFit/>
          </a:bodyPr>
          <a:lstStyle/>
          <a:p>
            <a:r>
              <a:rPr lang="en-US" sz="2800" dirty="0"/>
              <a:t>Announcement Effect (Table 5)</a:t>
            </a:r>
          </a:p>
        </p:txBody>
      </p:sp>
      <p:pic>
        <p:nvPicPr>
          <p:cNvPr id="5" name="Picture 4">
            <a:extLst>
              <a:ext uri="{FF2B5EF4-FFF2-40B4-BE49-F238E27FC236}">
                <a16:creationId xmlns:a16="http://schemas.microsoft.com/office/drawing/2014/main" id="{1FF6627E-3D3B-F705-1587-479CB3D8F636}"/>
              </a:ext>
            </a:extLst>
          </p:cNvPr>
          <p:cNvPicPr>
            <a:picLocks noChangeAspect="1"/>
          </p:cNvPicPr>
          <p:nvPr/>
        </p:nvPicPr>
        <p:blipFill>
          <a:blip r:embed="rId2"/>
          <a:stretch>
            <a:fillRect/>
          </a:stretch>
        </p:blipFill>
        <p:spPr>
          <a:xfrm>
            <a:off x="1795462" y="1547812"/>
            <a:ext cx="8601075" cy="3762375"/>
          </a:xfrm>
          <a:prstGeom prst="rect">
            <a:avLst/>
          </a:prstGeom>
        </p:spPr>
      </p:pic>
      <p:sp>
        <p:nvSpPr>
          <p:cNvPr id="3" name="슬라이드 번호 개체 틀 2"/>
          <p:cNvSpPr>
            <a:spLocks noGrp="1"/>
          </p:cNvSpPr>
          <p:nvPr>
            <p:ph type="sldNum" sz="quarter" idx="12"/>
          </p:nvPr>
        </p:nvSpPr>
        <p:spPr/>
        <p:txBody>
          <a:bodyPr/>
          <a:lstStyle/>
          <a:p>
            <a:fld id="{A2C2B4BD-AE20-47F9-B696-7823EEB95881}" type="slidenum">
              <a:rPr lang="en-US" smtClean="0"/>
              <a:t>15</a:t>
            </a:fld>
            <a:endParaRPr lang="en-US"/>
          </a:p>
        </p:txBody>
      </p:sp>
    </p:spTree>
    <p:extLst>
      <p:ext uri="{BB962C8B-B14F-4D97-AF65-F5344CB8AC3E}">
        <p14:creationId xmlns:p14="http://schemas.microsoft.com/office/powerpoint/2010/main" val="9092023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722EE84-E93B-AAC3-45FB-5B4F76F1C6EE}"/>
              </a:ext>
            </a:extLst>
          </p:cNvPr>
          <p:cNvSpPr txBox="1"/>
          <p:nvPr/>
        </p:nvSpPr>
        <p:spPr>
          <a:xfrm>
            <a:off x="917407" y="621450"/>
            <a:ext cx="8860438" cy="523220"/>
          </a:xfrm>
          <a:prstGeom prst="rect">
            <a:avLst/>
          </a:prstGeom>
          <a:noFill/>
        </p:spPr>
        <p:txBody>
          <a:bodyPr wrap="square">
            <a:spAutoFit/>
          </a:bodyPr>
          <a:lstStyle/>
          <a:p>
            <a:r>
              <a:rPr lang="en-US" sz="2800" dirty="0"/>
              <a:t>Announcement Effect (Table 5, excluding vertical mergers)</a:t>
            </a:r>
          </a:p>
        </p:txBody>
      </p:sp>
      <p:pic>
        <p:nvPicPr>
          <p:cNvPr id="4" name="Picture 3">
            <a:extLst>
              <a:ext uri="{FF2B5EF4-FFF2-40B4-BE49-F238E27FC236}">
                <a16:creationId xmlns:a16="http://schemas.microsoft.com/office/drawing/2014/main" id="{F48CFDAE-575D-28BE-4B07-6798F2825759}"/>
              </a:ext>
            </a:extLst>
          </p:cNvPr>
          <p:cNvPicPr>
            <a:picLocks noChangeAspect="1"/>
          </p:cNvPicPr>
          <p:nvPr/>
        </p:nvPicPr>
        <p:blipFill>
          <a:blip r:embed="rId2"/>
          <a:stretch>
            <a:fillRect/>
          </a:stretch>
        </p:blipFill>
        <p:spPr>
          <a:xfrm>
            <a:off x="1795462" y="1547812"/>
            <a:ext cx="8601075" cy="3762375"/>
          </a:xfrm>
          <a:prstGeom prst="rect">
            <a:avLst/>
          </a:prstGeom>
        </p:spPr>
      </p:pic>
      <p:sp>
        <p:nvSpPr>
          <p:cNvPr id="3" name="직사각형 2"/>
          <p:cNvSpPr/>
          <p:nvPr/>
        </p:nvSpPr>
        <p:spPr>
          <a:xfrm>
            <a:off x="1727200" y="3664373"/>
            <a:ext cx="8737600" cy="345440"/>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슬라이드 번호 개체 틀 5"/>
          <p:cNvSpPr>
            <a:spLocks noGrp="1"/>
          </p:cNvSpPr>
          <p:nvPr>
            <p:ph type="sldNum" sz="quarter" idx="12"/>
          </p:nvPr>
        </p:nvSpPr>
        <p:spPr/>
        <p:txBody>
          <a:bodyPr/>
          <a:lstStyle/>
          <a:p>
            <a:fld id="{A2C2B4BD-AE20-47F9-B696-7823EEB95881}" type="slidenum">
              <a:rPr lang="en-US" smtClean="0"/>
              <a:t>16</a:t>
            </a:fld>
            <a:endParaRPr lang="en-US"/>
          </a:p>
        </p:txBody>
      </p:sp>
    </p:spTree>
    <p:extLst>
      <p:ext uri="{BB962C8B-B14F-4D97-AF65-F5344CB8AC3E}">
        <p14:creationId xmlns:p14="http://schemas.microsoft.com/office/powerpoint/2010/main" val="38977546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852E5F-BB7A-6303-DEA1-4CC1B2C77EA3}"/>
              </a:ext>
            </a:extLst>
          </p:cNvPr>
          <p:cNvPicPr>
            <a:picLocks noChangeAspect="1"/>
          </p:cNvPicPr>
          <p:nvPr/>
        </p:nvPicPr>
        <p:blipFill>
          <a:blip r:embed="rId2"/>
          <a:stretch>
            <a:fillRect/>
          </a:stretch>
        </p:blipFill>
        <p:spPr>
          <a:xfrm>
            <a:off x="1938337" y="1260057"/>
            <a:ext cx="8315325" cy="3495675"/>
          </a:xfrm>
          <a:prstGeom prst="rect">
            <a:avLst/>
          </a:prstGeom>
        </p:spPr>
      </p:pic>
      <p:sp>
        <p:nvSpPr>
          <p:cNvPr id="7" name="TextBox 6">
            <a:extLst>
              <a:ext uri="{FF2B5EF4-FFF2-40B4-BE49-F238E27FC236}">
                <a16:creationId xmlns:a16="http://schemas.microsoft.com/office/drawing/2014/main" id="{60284D15-89AE-84B2-9E1F-99CB6AC58CCC}"/>
              </a:ext>
            </a:extLst>
          </p:cNvPr>
          <p:cNvSpPr txBox="1"/>
          <p:nvPr/>
        </p:nvSpPr>
        <p:spPr>
          <a:xfrm>
            <a:off x="773029" y="633481"/>
            <a:ext cx="6093994" cy="523220"/>
          </a:xfrm>
          <a:prstGeom prst="rect">
            <a:avLst/>
          </a:prstGeom>
          <a:noFill/>
        </p:spPr>
        <p:txBody>
          <a:bodyPr wrap="square">
            <a:spAutoFit/>
          </a:bodyPr>
          <a:lstStyle/>
          <a:p>
            <a:r>
              <a:rPr lang="en-US" sz="2800" dirty="0"/>
              <a:t>Divestiture and Ex-post Survival (Table 6)</a:t>
            </a:r>
          </a:p>
        </p:txBody>
      </p:sp>
      <p:sp>
        <p:nvSpPr>
          <p:cNvPr id="2" name="TextBox 1">
            <a:extLst>
              <a:ext uri="{FF2B5EF4-FFF2-40B4-BE49-F238E27FC236}">
                <a16:creationId xmlns:a16="http://schemas.microsoft.com/office/drawing/2014/main" id="{C6D763AD-E3E6-2B08-C818-D2362E70B82E}"/>
              </a:ext>
            </a:extLst>
          </p:cNvPr>
          <p:cNvSpPr txBox="1"/>
          <p:nvPr/>
        </p:nvSpPr>
        <p:spPr>
          <a:xfrm>
            <a:off x="616619" y="5012976"/>
            <a:ext cx="11186361" cy="1323439"/>
          </a:xfrm>
          <a:prstGeom prst="rect">
            <a:avLst/>
          </a:prstGeom>
          <a:noFill/>
        </p:spPr>
        <p:txBody>
          <a:bodyPr wrap="square">
            <a:spAutoFit/>
          </a:bodyPr>
          <a:lstStyle/>
          <a:p>
            <a:pPr marL="285750" indent="-285750">
              <a:buFont typeface="Arial" panose="020B0604020202020204" pitchFamily="34" charset="0"/>
              <a:buChar char="•"/>
            </a:pPr>
            <a:r>
              <a:rPr lang="en-US" sz="1600" dirty="0"/>
              <a:t>Full controls: TNIC Score, Diversify, Hostile, High Tech, Tender Offer, Stock Issue, Relative Deal Size, Acquiror log(Asset), Acquiror Tobin's Q, Acquiror Book Leverage, Acquiror CF/Assets, Target log(Asset), Target Tobin's Q, Target Book Leverage, Target CF/Assets.</a:t>
            </a:r>
          </a:p>
          <a:p>
            <a:pPr marL="285750" indent="-285750">
              <a:buFont typeface="Arial" panose="020B0604020202020204" pitchFamily="34" charset="0"/>
              <a:buChar char="•"/>
            </a:pPr>
            <a:r>
              <a:rPr lang="en-US" sz="1600" dirty="0"/>
              <a:t>Sample Period: 1988-2021.</a:t>
            </a:r>
          </a:p>
          <a:p>
            <a:pPr marL="285750" indent="-285750">
              <a:buFont typeface="Arial" panose="020B0604020202020204" pitchFamily="34" charset="0"/>
              <a:buChar char="•"/>
            </a:pPr>
            <a:r>
              <a:rPr lang="en-US" sz="1600" dirty="0"/>
              <a:t>Standard errors are clustered at the year level.</a:t>
            </a:r>
          </a:p>
          <a:p>
            <a:pPr marL="285750" indent="-285750">
              <a:buFont typeface="Arial" panose="020B0604020202020204" pitchFamily="34" charset="0"/>
              <a:buChar char="•"/>
            </a:pPr>
            <a:r>
              <a:rPr lang="en-US" sz="1600" dirty="0"/>
              <a:t>***, **, and * denote significance at the 1%, 5%, and 10% level, respectively.</a:t>
            </a:r>
          </a:p>
        </p:txBody>
      </p:sp>
      <p:sp>
        <p:nvSpPr>
          <p:cNvPr id="5" name="슬라이드 번호 개체 틀 4"/>
          <p:cNvSpPr>
            <a:spLocks noGrp="1"/>
          </p:cNvSpPr>
          <p:nvPr>
            <p:ph type="sldNum" sz="quarter" idx="12"/>
          </p:nvPr>
        </p:nvSpPr>
        <p:spPr/>
        <p:txBody>
          <a:bodyPr/>
          <a:lstStyle/>
          <a:p>
            <a:fld id="{A2C2B4BD-AE20-47F9-B696-7823EEB95881}" type="slidenum">
              <a:rPr lang="en-US" smtClean="0"/>
              <a:t>17</a:t>
            </a:fld>
            <a:endParaRPr lang="en-US"/>
          </a:p>
        </p:txBody>
      </p:sp>
    </p:spTree>
    <p:extLst>
      <p:ext uri="{BB962C8B-B14F-4D97-AF65-F5344CB8AC3E}">
        <p14:creationId xmlns:p14="http://schemas.microsoft.com/office/powerpoint/2010/main" val="13442621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0E518B4-10E0-00A6-F331-C98FC6BA4684}"/>
              </a:ext>
            </a:extLst>
          </p:cNvPr>
          <p:cNvPicPr>
            <a:picLocks noChangeAspect="1"/>
          </p:cNvPicPr>
          <p:nvPr/>
        </p:nvPicPr>
        <p:blipFill>
          <a:blip r:embed="rId2"/>
          <a:stretch>
            <a:fillRect/>
          </a:stretch>
        </p:blipFill>
        <p:spPr>
          <a:xfrm>
            <a:off x="2671762" y="1740009"/>
            <a:ext cx="6848475" cy="3228975"/>
          </a:xfrm>
          <a:prstGeom prst="rect">
            <a:avLst/>
          </a:prstGeom>
        </p:spPr>
      </p:pic>
      <p:sp>
        <p:nvSpPr>
          <p:cNvPr id="5" name="TextBox 4">
            <a:extLst>
              <a:ext uri="{FF2B5EF4-FFF2-40B4-BE49-F238E27FC236}">
                <a16:creationId xmlns:a16="http://schemas.microsoft.com/office/drawing/2014/main" id="{F5916911-2BE1-C7FD-2F3A-366A26B45502}"/>
              </a:ext>
            </a:extLst>
          </p:cNvPr>
          <p:cNvSpPr txBox="1"/>
          <p:nvPr/>
        </p:nvSpPr>
        <p:spPr>
          <a:xfrm>
            <a:off x="929438" y="741766"/>
            <a:ext cx="8966402" cy="523220"/>
          </a:xfrm>
          <a:prstGeom prst="rect">
            <a:avLst/>
          </a:prstGeom>
          <a:noFill/>
        </p:spPr>
        <p:txBody>
          <a:bodyPr wrap="square">
            <a:spAutoFit/>
          </a:bodyPr>
          <a:lstStyle/>
          <a:p>
            <a:r>
              <a:rPr lang="en-US" sz="2800" dirty="0"/>
              <a:t>Post-Merger Growth of The Combined Firm (Table 7)</a:t>
            </a:r>
          </a:p>
        </p:txBody>
      </p:sp>
      <p:sp>
        <p:nvSpPr>
          <p:cNvPr id="2" name="TextBox 1">
            <a:extLst>
              <a:ext uri="{FF2B5EF4-FFF2-40B4-BE49-F238E27FC236}">
                <a16:creationId xmlns:a16="http://schemas.microsoft.com/office/drawing/2014/main" id="{BA921DA7-B99A-5265-7DA3-135BED855EE7}"/>
              </a:ext>
            </a:extLst>
          </p:cNvPr>
          <p:cNvSpPr txBox="1"/>
          <p:nvPr/>
        </p:nvSpPr>
        <p:spPr>
          <a:xfrm>
            <a:off x="592556" y="5085181"/>
            <a:ext cx="11186361" cy="1323439"/>
          </a:xfrm>
          <a:prstGeom prst="rect">
            <a:avLst/>
          </a:prstGeom>
          <a:noFill/>
        </p:spPr>
        <p:txBody>
          <a:bodyPr wrap="square">
            <a:spAutoFit/>
          </a:bodyPr>
          <a:lstStyle/>
          <a:p>
            <a:pPr marL="285750" indent="-285750">
              <a:buFont typeface="Arial" panose="020B0604020202020204" pitchFamily="34" charset="0"/>
              <a:buChar char="•"/>
            </a:pPr>
            <a:r>
              <a:rPr lang="en-US" sz="1600" dirty="0"/>
              <a:t>Full controls: TNIC Score, Diversify, Hostile, High Tech, Tender Offer, Stock Issue, Relative Deal Size, Acquiror log(Asset), Acquiror Tobin's Q, Acquiror Book Leverage, Acquiror CF/Assets, Target log(Asset), Target Tobin's Q, Target Book Leverage, Target CF/Assets.</a:t>
            </a:r>
          </a:p>
          <a:p>
            <a:pPr marL="285750" indent="-285750">
              <a:buFont typeface="Arial" panose="020B0604020202020204" pitchFamily="34" charset="0"/>
              <a:buChar char="•"/>
            </a:pPr>
            <a:r>
              <a:rPr lang="en-US" sz="1600" dirty="0"/>
              <a:t>Sample Period: 1988-2021.</a:t>
            </a:r>
          </a:p>
          <a:p>
            <a:pPr marL="285750" indent="-285750">
              <a:buFont typeface="Arial" panose="020B0604020202020204" pitchFamily="34" charset="0"/>
              <a:buChar char="•"/>
            </a:pPr>
            <a:r>
              <a:rPr lang="en-US" sz="1600" dirty="0"/>
              <a:t>Standard errors are clustered at the year level.</a:t>
            </a:r>
          </a:p>
          <a:p>
            <a:pPr marL="285750" indent="-285750">
              <a:buFont typeface="Arial" panose="020B0604020202020204" pitchFamily="34" charset="0"/>
              <a:buChar char="•"/>
            </a:pPr>
            <a:r>
              <a:rPr lang="en-US" sz="1600" dirty="0"/>
              <a:t>***, **, and * denote significance at the 1%, 5%, and 10% level, respectively.</a:t>
            </a:r>
          </a:p>
        </p:txBody>
      </p:sp>
      <p:sp>
        <p:nvSpPr>
          <p:cNvPr id="6" name="슬라이드 번호 개체 틀 5"/>
          <p:cNvSpPr>
            <a:spLocks noGrp="1"/>
          </p:cNvSpPr>
          <p:nvPr>
            <p:ph type="sldNum" sz="quarter" idx="12"/>
          </p:nvPr>
        </p:nvSpPr>
        <p:spPr/>
        <p:txBody>
          <a:bodyPr/>
          <a:lstStyle/>
          <a:p>
            <a:fld id="{A2C2B4BD-AE20-47F9-B696-7823EEB95881}" type="slidenum">
              <a:rPr lang="en-US" smtClean="0"/>
              <a:t>18</a:t>
            </a:fld>
            <a:endParaRPr lang="en-US"/>
          </a:p>
        </p:txBody>
      </p:sp>
    </p:spTree>
    <p:extLst>
      <p:ext uri="{BB962C8B-B14F-4D97-AF65-F5344CB8AC3E}">
        <p14:creationId xmlns:p14="http://schemas.microsoft.com/office/powerpoint/2010/main" val="14727267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85441EA-C481-05FF-6FF5-9305300ED00D}"/>
              </a:ext>
            </a:extLst>
          </p:cNvPr>
          <p:cNvPicPr>
            <a:picLocks noChangeAspect="1"/>
          </p:cNvPicPr>
          <p:nvPr/>
        </p:nvPicPr>
        <p:blipFill>
          <a:blip r:embed="rId2"/>
          <a:stretch>
            <a:fillRect/>
          </a:stretch>
        </p:blipFill>
        <p:spPr>
          <a:xfrm>
            <a:off x="1776412" y="572342"/>
            <a:ext cx="8639175" cy="6162675"/>
          </a:xfrm>
          <a:prstGeom prst="rect">
            <a:avLst/>
          </a:prstGeom>
        </p:spPr>
      </p:pic>
      <p:sp>
        <p:nvSpPr>
          <p:cNvPr id="5" name="TextBox 4">
            <a:extLst>
              <a:ext uri="{FF2B5EF4-FFF2-40B4-BE49-F238E27FC236}">
                <a16:creationId xmlns:a16="http://schemas.microsoft.com/office/drawing/2014/main" id="{DAB5EEF1-E9C5-5CAD-1F7B-5571DD510731}"/>
              </a:ext>
            </a:extLst>
          </p:cNvPr>
          <p:cNvSpPr txBox="1"/>
          <p:nvPr/>
        </p:nvSpPr>
        <p:spPr>
          <a:xfrm>
            <a:off x="135354" y="110677"/>
            <a:ext cx="10431045" cy="461665"/>
          </a:xfrm>
          <a:prstGeom prst="rect">
            <a:avLst/>
          </a:prstGeom>
          <a:noFill/>
        </p:spPr>
        <p:txBody>
          <a:bodyPr wrap="square">
            <a:spAutoFit/>
          </a:bodyPr>
          <a:lstStyle/>
          <a:p>
            <a:r>
              <a:rPr lang="en-US" sz="2400" dirty="0"/>
              <a:t>Learning By Repeated Acquirors: Post-Merger Growth (Table 8) </a:t>
            </a:r>
          </a:p>
        </p:txBody>
      </p:sp>
      <p:sp>
        <p:nvSpPr>
          <p:cNvPr id="4" name="슬라이드 번호 개체 틀 3"/>
          <p:cNvSpPr>
            <a:spLocks noGrp="1"/>
          </p:cNvSpPr>
          <p:nvPr>
            <p:ph type="sldNum" sz="quarter" idx="12"/>
          </p:nvPr>
        </p:nvSpPr>
        <p:spPr/>
        <p:txBody>
          <a:bodyPr/>
          <a:lstStyle/>
          <a:p>
            <a:fld id="{A2C2B4BD-AE20-47F9-B696-7823EEB95881}" type="slidenum">
              <a:rPr lang="en-US" smtClean="0"/>
              <a:t>19</a:t>
            </a:fld>
            <a:endParaRPr lang="en-US"/>
          </a:p>
        </p:txBody>
      </p:sp>
    </p:spTree>
    <p:extLst>
      <p:ext uri="{BB962C8B-B14F-4D97-AF65-F5344CB8AC3E}">
        <p14:creationId xmlns:p14="http://schemas.microsoft.com/office/powerpoint/2010/main" val="33320734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2BE2910-8BB3-DEEA-4320-D446CD621717}"/>
              </a:ext>
            </a:extLst>
          </p:cNvPr>
          <p:cNvSpPr txBox="1"/>
          <p:nvPr/>
        </p:nvSpPr>
        <p:spPr>
          <a:xfrm>
            <a:off x="502042" y="943486"/>
            <a:ext cx="10312261" cy="5386090"/>
          </a:xfrm>
          <a:prstGeom prst="rect">
            <a:avLst/>
          </a:prstGeom>
          <a:noFill/>
        </p:spPr>
        <p:txBody>
          <a:bodyPr wrap="square">
            <a:spAutoFit/>
          </a:bodyPr>
          <a:lstStyle/>
          <a:p>
            <a:pPr marL="342900" indent="-342900">
              <a:buFont typeface="Wingdings" panose="05000000000000000000" pitchFamily="2" charset="2"/>
              <a:buChar char="q"/>
            </a:pPr>
            <a:r>
              <a:rPr lang="en-US" b="1" dirty="0">
                <a:latin typeface="Arial" panose="020B0604020202020204" pitchFamily="34" charset="0"/>
                <a:cs typeface="Arial" panose="020B0604020202020204" pitchFamily="34" charset="0"/>
              </a:rPr>
              <a:t>Research Question</a:t>
            </a:r>
            <a:endParaRPr lang="en-US" dirty="0">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US" sz="1600" dirty="0">
                <a:latin typeface="Arial" panose="020B0604020202020204" pitchFamily="34" charset="0"/>
                <a:cs typeface="Arial" panose="020B0604020202020204" pitchFamily="34" charset="0"/>
              </a:rPr>
              <a:t>Why do firms do M&amp;As? For various reasons:</a:t>
            </a:r>
          </a:p>
          <a:p>
            <a:pPr marL="1200150" lvl="2"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Q-theory of mergers</a:t>
            </a:r>
          </a:p>
          <a:p>
            <a:pPr marL="1200150" lvl="2"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Managerial agency problems – managers like big firms (i.e., empire building)</a:t>
            </a:r>
          </a:p>
          <a:p>
            <a:pPr marL="1200150" lvl="2"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Market timing due to mispricing</a:t>
            </a:r>
          </a:p>
          <a:p>
            <a:pPr marL="1200150" lvl="2"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Anti-competition and common ownership</a:t>
            </a:r>
          </a:p>
          <a:p>
            <a:pPr marL="1200150" lvl="2"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Taxes</a:t>
            </a:r>
          </a:p>
          <a:p>
            <a:pPr marL="742950" lvl="1" indent="-285750">
              <a:buFont typeface="Arial" panose="020B0604020202020204" pitchFamily="34" charset="0"/>
              <a:buChar char="•"/>
            </a:pPr>
            <a:endParaRPr lang="en-US" sz="1600" dirty="0">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US" sz="1600" dirty="0">
                <a:latin typeface="Arial" panose="020B0604020202020204" pitchFamily="34" charset="0"/>
                <a:cs typeface="Arial" panose="020B0604020202020204" pitchFamily="34" charset="0"/>
              </a:rPr>
              <a:t>Synergies between </a:t>
            </a:r>
            <a:r>
              <a:rPr lang="en-US" sz="1600" dirty="0" err="1">
                <a:latin typeface="Arial" panose="020B0604020202020204" pitchFamily="34" charset="0"/>
                <a:cs typeface="Arial" panose="020B0604020202020204" pitchFamily="34" charset="0"/>
              </a:rPr>
              <a:t>acquiror</a:t>
            </a:r>
            <a:r>
              <a:rPr lang="en-US" sz="1600" dirty="0">
                <a:latin typeface="Arial" panose="020B0604020202020204" pitchFamily="34" charset="0"/>
                <a:cs typeface="Arial" panose="020B0604020202020204" pitchFamily="34" charset="0"/>
              </a:rPr>
              <a:t> and target are key to success from a neoclassical view of mergers.</a:t>
            </a:r>
          </a:p>
          <a:p>
            <a:pPr marL="1200150" lvl="2"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Product market overlap</a:t>
            </a:r>
          </a:p>
          <a:p>
            <a:pPr marL="1200150" lvl="2"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Managerial style and scope</a:t>
            </a:r>
          </a:p>
          <a:p>
            <a:pPr marL="742950" lvl="1" indent="-285750">
              <a:buFont typeface="Arial" panose="020B0604020202020204" pitchFamily="34" charset="0"/>
              <a:buChar char="•"/>
            </a:pPr>
            <a:endParaRPr lang="en-US" sz="1600" dirty="0">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US" sz="1600" dirty="0">
                <a:latin typeface="Arial" panose="020B0604020202020204" pitchFamily="34" charset="0"/>
                <a:cs typeface="Arial" panose="020B0604020202020204" pitchFamily="34" charset="0"/>
              </a:rPr>
              <a:t>We posit that synergetic values are affected by </a:t>
            </a:r>
            <a:r>
              <a:rPr lang="en-US" sz="1600" i="1" dirty="0">
                <a:solidFill>
                  <a:srgbClr val="0000FF"/>
                </a:solidFill>
                <a:latin typeface="Arial" panose="020B0604020202020204" pitchFamily="34" charset="0"/>
                <a:cs typeface="Arial" panose="020B0604020202020204" pitchFamily="34" charset="0"/>
              </a:rPr>
              <a:t>the cost of integration between two organizations.</a:t>
            </a:r>
            <a:endParaRPr lang="en-US" sz="1600" dirty="0">
              <a:latin typeface="Arial" panose="020B0604020202020204" pitchFamily="34" charset="0"/>
              <a:cs typeface="Arial" panose="020B0604020202020204" pitchFamily="34" charset="0"/>
            </a:endParaRPr>
          </a:p>
          <a:p>
            <a:pPr lvl="1"/>
            <a:endParaRPr lang="en-US"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q"/>
            </a:pPr>
            <a:r>
              <a:rPr lang="en-US" b="1" dirty="0">
                <a:latin typeface="Arial" panose="020B0604020202020204" pitchFamily="34" charset="0"/>
                <a:cs typeface="Arial" panose="020B0604020202020204" pitchFamily="34" charset="0"/>
              </a:rPr>
              <a:t>Challenge</a:t>
            </a:r>
          </a:p>
          <a:p>
            <a:pPr lvl="1"/>
            <a:r>
              <a:rPr lang="en-US" sz="1600" i="1" dirty="0">
                <a:solidFill>
                  <a:srgbClr val="0000FF"/>
                </a:solidFill>
                <a:latin typeface="Arial" panose="020B0604020202020204" pitchFamily="34" charset="0"/>
                <a:cs typeface="Arial" panose="020B0604020202020204" pitchFamily="34" charset="0"/>
              </a:rPr>
              <a:t>How to quantify the cost of integration</a:t>
            </a:r>
            <a:r>
              <a:rPr lang="en-US" sz="1600" dirty="0">
                <a:latin typeface="Arial" panose="020B0604020202020204" pitchFamily="34" charset="0"/>
                <a:cs typeface="Arial" panose="020B0604020202020204" pitchFamily="34" charset="0"/>
              </a:rPr>
              <a:t>?</a:t>
            </a:r>
          </a:p>
          <a:p>
            <a:pPr lvl="1"/>
            <a:endParaRPr lang="en-US" sz="16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q"/>
            </a:pPr>
            <a:r>
              <a:rPr lang="en-US" b="1" dirty="0">
                <a:latin typeface="Arial" panose="020B0604020202020204" pitchFamily="34" charset="0"/>
                <a:cs typeface="Arial" panose="020B0604020202020204" pitchFamily="34" charset="0"/>
              </a:rPr>
              <a:t>What we do?</a:t>
            </a:r>
          </a:p>
          <a:p>
            <a:pPr lvl="1"/>
            <a:r>
              <a:rPr lang="en-US" sz="1600" i="1" dirty="0">
                <a:solidFill>
                  <a:srgbClr val="0000FF"/>
                </a:solidFill>
                <a:latin typeface="Arial" panose="020B0604020202020204" pitchFamily="34" charset="0"/>
                <a:cs typeface="Arial" panose="020B0604020202020204" pitchFamily="34" charset="0"/>
              </a:rPr>
              <a:t>We propose novel metrics evaluating production process heterogeneity across firms and industries, </a:t>
            </a:r>
            <a:r>
              <a:rPr lang="en-US" sz="1600" dirty="0">
                <a:latin typeface="Arial" panose="020B0604020202020204" pitchFamily="34" charset="0"/>
                <a:cs typeface="Arial" panose="020B0604020202020204" pitchFamily="34" charset="0"/>
              </a:rPr>
              <a:t>where complex “production processes” are estimated by non-parametric functions via machine learning (e.g., deep NN) as well as conventional kernels.</a:t>
            </a:r>
          </a:p>
        </p:txBody>
      </p:sp>
      <p:sp>
        <p:nvSpPr>
          <p:cNvPr id="6" name="TextBox 5">
            <a:extLst>
              <a:ext uri="{FF2B5EF4-FFF2-40B4-BE49-F238E27FC236}">
                <a16:creationId xmlns:a16="http://schemas.microsoft.com/office/drawing/2014/main" id="{D58EC4E5-F640-F5DF-A410-0336023E823B}"/>
              </a:ext>
            </a:extLst>
          </p:cNvPr>
          <p:cNvSpPr txBox="1"/>
          <p:nvPr/>
        </p:nvSpPr>
        <p:spPr>
          <a:xfrm>
            <a:off x="502043" y="231325"/>
            <a:ext cx="2411980" cy="523220"/>
          </a:xfrm>
          <a:prstGeom prst="rect">
            <a:avLst/>
          </a:prstGeom>
          <a:noFill/>
        </p:spPr>
        <p:txBody>
          <a:bodyPr wrap="square" rtlCol="0">
            <a:spAutoFit/>
          </a:bodyPr>
          <a:lstStyle/>
          <a:p>
            <a:r>
              <a:rPr lang="en-US" sz="2800" dirty="0">
                <a:latin typeface="Arial" panose="020B0604020202020204" pitchFamily="34" charset="0"/>
                <a:cs typeface="Arial" panose="020B0604020202020204" pitchFamily="34" charset="0"/>
              </a:rPr>
              <a:t>Introduction</a:t>
            </a:r>
          </a:p>
        </p:txBody>
      </p:sp>
      <p:sp>
        <p:nvSpPr>
          <p:cNvPr id="2" name="슬라이드 번호 개체 틀 1"/>
          <p:cNvSpPr>
            <a:spLocks noGrp="1"/>
          </p:cNvSpPr>
          <p:nvPr>
            <p:ph type="sldNum" sz="quarter" idx="12"/>
          </p:nvPr>
        </p:nvSpPr>
        <p:spPr/>
        <p:txBody>
          <a:bodyPr/>
          <a:lstStyle/>
          <a:p>
            <a:fld id="{A2C2B4BD-AE20-47F9-B696-7823EEB95881}" type="slidenum">
              <a:rPr lang="en-US" smtClean="0"/>
              <a:t>2</a:t>
            </a:fld>
            <a:endParaRPr lang="en-US"/>
          </a:p>
        </p:txBody>
      </p:sp>
    </p:spTree>
    <p:extLst>
      <p:ext uri="{BB962C8B-B14F-4D97-AF65-F5344CB8AC3E}">
        <p14:creationId xmlns:p14="http://schemas.microsoft.com/office/powerpoint/2010/main" val="6029292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39665D4-B0CA-04AA-3490-E88FA962F8C2}"/>
              </a:ext>
            </a:extLst>
          </p:cNvPr>
          <p:cNvPicPr>
            <a:picLocks noChangeAspect="1"/>
          </p:cNvPicPr>
          <p:nvPr/>
        </p:nvPicPr>
        <p:blipFill>
          <a:blip r:embed="rId2"/>
          <a:stretch>
            <a:fillRect/>
          </a:stretch>
        </p:blipFill>
        <p:spPr>
          <a:xfrm>
            <a:off x="1776412" y="596405"/>
            <a:ext cx="8639175" cy="6162675"/>
          </a:xfrm>
          <a:prstGeom prst="rect">
            <a:avLst/>
          </a:prstGeom>
        </p:spPr>
      </p:pic>
      <p:sp>
        <p:nvSpPr>
          <p:cNvPr id="4" name="TextBox 3">
            <a:extLst>
              <a:ext uri="{FF2B5EF4-FFF2-40B4-BE49-F238E27FC236}">
                <a16:creationId xmlns:a16="http://schemas.microsoft.com/office/drawing/2014/main" id="{F6FD8A47-41F6-0CD9-3C25-9756F30B7895}"/>
              </a:ext>
            </a:extLst>
          </p:cNvPr>
          <p:cNvSpPr txBox="1"/>
          <p:nvPr/>
        </p:nvSpPr>
        <p:spPr>
          <a:xfrm>
            <a:off x="135353" y="134740"/>
            <a:ext cx="11921179" cy="461665"/>
          </a:xfrm>
          <a:prstGeom prst="rect">
            <a:avLst/>
          </a:prstGeom>
          <a:noFill/>
        </p:spPr>
        <p:txBody>
          <a:bodyPr wrap="square">
            <a:spAutoFit/>
          </a:bodyPr>
          <a:lstStyle/>
          <a:p>
            <a:r>
              <a:rPr lang="en-US" sz="2400" dirty="0"/>
              <a:t>Learning By Repeated Acquirors: Post-Merger Growth (Table 8)</a:t>
            </a:r>
          </a:p>
        </p:txBody>
      </p:sp>
      <p:sp>
        <p:nvSpPr>
          <p:cNvPr id="5" name="슬라이드 번호 개체 틀 4"/>
          <p:cNvSpPr>
            <a:spLocks noGrp="1"/>
          </p:cNvSpPr>
          <p:nvPr>
            <p:ph type="sldNum" sz="quarter" idx="12"/>
          </p:nvPr>
        </p:nvSpPr>
        <p:spPr/>
        <p:txBody>
          <a:bodyPr/>
          <a:lstStyle/>
          <a:p>
            <a:fld id="{A2C2B4BD-AE20-47F9-B696-7823EEB95881}" type="slidenum">
              <a:rPr lang="en-US" smtClean="0"/>
              <a:t>20</a:t>
            </a:fld>
            <a:endParaRPr lang="en-US"/>
          </a:p>
        </p:txBody>
      </p:sp>
    </p:spTree>
    <p:extLst>
      <p:ext uri="{BB962C8B-B14F-4D97-AF65-F5344CB8AC3E}">
        <p14:creationId xmlns:p14="http://schemas.microsoft.com/office/powerpoint/2010/main" val="16303303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9B34008-3CAF-5E77-8943-317920E918B5}"/>
              </a:ext>
            </a:extLst>
          </p:cNvPr>
          <p:cNvPicPr>
            <a:picLocks noChangeAspect="1"/>
          </p:cNvPicPr>
          <p:nvPr/>
        </p:nvPicPr>
        <p:blipFill>
          <a:blip r:embed="rId2"/>
          <a:stretch>
            <a:fillRect/>
          </a:stretch>
        </p:blipFill>
        <p:spPr>
          <a:xfrm>
            <a:off x="1509712" y="1111883"/>
            <a:ext cx="9172575" cy="4029075"/>
          </a:xfrm>
          <a:prstGeom prst="rect">
            <a:avLst/>
          </a:prstGeom>
        </p:spPr>
      </p:pic>
      <p:sp>
        <p:nvSpPr>
          <p:cNvPr id="5" name="TextBox 4">
            <a:extLst>
              <a:ext uri="{FF2B5EF4-FFF2-40B4-BE49-F238E27FC236}">
                <a16:creationId xmlns:a16="http://schemas.microsoft.com/office/drawing/2014/main" id="{FED63F90-812D-393E-EF7E-36464CE35291}"/>
              </a:ext>
            </a:extLst>
          </p:cNvPr>
          <p:cNvSpPr txBox="1"/>
          <p:nvPr/>
        </p:nvSpPr>
        <p:spPr>
          <a:xfrm>
            <a:off x="652711" y="500586"/>
            <a:ext cx="9439556" cy="523220"/>
          </a:xfrm>
          <a:prstGeom prst="rect">
            <a:avLst/>
          </a:prstGeom>
          <a:noFill/>
        </p:spPr>
        <p:txBody>
          <a:bodyPr wrap="square">
            <a:spAutoFit/>
          </a:bodyPr>
          <a:lstStyle/>
          <a:p>
            <a:r>
              <a:rPr lang="en-US" sz="2800" dirty="0"/>
              <a:t>Learning By Repeated Acquirors: TF Distance (Table 9)</a:t>
            </a:r>
          </a:p>
        </p:txBody>
      </p:sp>
      <p:sp>
        <p:nvSpPr>
          <p:cNvPr id="2" name="TextBox 1">
            <a:extLst>
              <a:ext uri="{FF2B5EF4-FFF2-40B4-BE49-F238E27FC236}">
                <a16:creationId xmlns:a16="http://schemas.microsoft.com/office/drawing/2014/main" id="{DDEEBBB7-838D-DBEE-3767-E887A7F458D9}"/>
              </a:ext>
            </a:extLst>
          </p:cNvPr>
          <p:cNvSpPr txBox="1"/>
          <p:nvPr/>
        </p:nvSpPr>
        <p:spPr>
          <a:xfrm>
            <a:off x="604587" y="5310187"/>
            <a:ext cx="11186361" cy="1323439"/>
          </a:xfrm>
          <a:prstGeom prst="rect">
            <a:avLst/>
          </a:prstGeom>
          <a:noFill/>
        </p:spPr>
        <p:txBody>
          <a:bodyPr wrap="square">
            <a:spAutoFit/>
          </a:bodyPr>
          <a:lstStyle/>
          <a:p>
            <a:pPr marL="285750" indent="-285750">
              <a:buFont typeface="Arial" panose="020B0604020202020204" pitchFamily="34" charset="0"/>
              <a:buChar char="•"/>
            </a:pPr>
            <a:r>
              <a:rPr lang="en-US" sz="1600" dirty="0"/>
              <a:t>Full controls: TNIC Score, Diversify, Hostile, High Tech, Tender Offer, Stock Issue, Relative Deal Size, Acquiror log(Asset), Acquiror Tobin's Q, Acquiror Book Leverage, Acquiror CF/Assets, Target log(Asset), Target Tobin's Q, Target Book Leverage, Target CF/Assets.</a:t>
            </a:r>
          </a:p>
          <a:p>
            <a:pPr marL="285750" indent="-285750">
              <a:buFont typeface="Arial" panose="020B0604020202020204" pitchFamily="34" charset="0"/>
              <a:buChar char="•"/>
            </a:pPr>
            <a:r>
              <a:rPr lang="en-US" sz="1600" dirty="0"/>
              <a:t>Sample Period: 1988-2021.</a:t>
            </a:r>
          </a:p>
          <a:p>
            <a:pPr marL="285750" indent="-285750">
              <a:buFont typeface="Arial" panose="020B0604020202020204" pitchFamily="34" charset="0"/>
              <a:buChar char="•"/>
            </a:pPr>
            <a:r>
              <a:rPr lang="en-US" sz="1600" dirty="0"/>
              <a:t>Standard errors are clustered at the year level.</a:t>
            </a:r>
          </a:p>
          <a:p>
            <a:pPr marL="285750" indent="-285750">
              <a:buFont typeface="Arial" panose="020B0604020202020204" pitchFamily="34" charset="0"/>
              <a:buChar char="•"/>
            </a:pPr>
            <a:r>
              <a:rPr lang="en-US" sz="1600" dirty="0"/>
              <a:t>***, **, and * denote significance at the 1%, 5%, and 10% level, respectively.</a:t>
            </a:r>
          </a:p>
        </p:txBody>
      </p:sp>
      <p:sp>
        <p:nvSpPr>
          <p:cNvPr id="6" name="슬라이드 번호 개체 틀 5"/>
          <p:cNvSpPr>
            <a:spLocks noGrp="1"/>
          </p:cNvSpPr>
          <p:nvPr>
            <p:ph type="sldNum" sz="quarter" idx="12"/>
          </p:nvPr>
        </p:nvSpPr>
        <p:spPr/>
        <p:txBody>
          <a:bodyPr/>
          <a:lstStyle/>
          <a:p>
            <a:fld id="{A2C2B4BD-AE20-47F9-B696-7823EEB95881}" type="slidenum">
              <a:rPr lang="en-US" smtClean="0"/>
              <a:t>21</a:t>
            </a:fld>
            <a:endParaRPr lang="en-US"/>
          </a:p>
        </p:txBody>
      </p:sp>
    </p:spTree>
    <p:extLst>
      <p:ext uri="{BB962C8B-B14F-4D97-AF65-F5344CB8AC3E}">
        <p14:creationId xmlns:p14="http://schemas.microsoft.com/office/powerpoint/2010/main" val="11230404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ED63F90-812D-393E-EF7E-36464CE35291}"/>
              </a:ext>
            </a:extLst>
          </p:cNvPr>
          <p:cNvSpPr txBox="1"/>
          <p:nvPr/>
        </p:nvSpPr>
        <p:spPr>
          <a:xfrm>
            <a:off x="652711" y="510977"/>
            <a:ext cx="10268134" cy="523220"/>
          </a:xfrm>
          <a:prstGeom prst="rect">
            <a:avLst/>
          </a:prstGeom>
          <a:noFill/>
        </p:spPr>
        <p:txBody>
          <a:bodyPr wrap="square">
            <a:spAutoFit/>
          </a:bodyPr>
          <a:lstStyle/>
          <a:p>
            <a:r>
              <a:rPr lang="en-US" sz="2800" dirty="0"/>
              <a:t>M&amp;A Completion: Impact of Right-to-Work Law Adoption (Table 10)</a:t>
            </a:r>
          </a:p>
        </p:txBody>
      </p:sp>
      <p:sp>
        <p:nvSpPr>
          <p:cNvPr id="2" name="TextBox 1">
            <a:extLst>
              <a:ext uri="{FF2B5EF4-FFF2-40B4-BE49-F238E27FC236}">
                <a16:creationId xmlns:a16="http://schemas.microsoft.com/office/drawing/2014/main" id="{DDEEBBB7-838D-DBEE-3767-E887A7F458D9}"/>
              </a:ext>
            </a:extLst>
          </p:cNvPr>
          <p:cNvSpPr txBox="1"/>
          <p:nvPr/>
        </p:nvSpPr>
        <p:spPr>
          <a:xfrm>
            <a:off x="604587" y="5990407"/>
            <a:ext cx="11186361" cy="584775"/>
          </a:xfrm>
          <a:prstGeom prst="rect">
            <a:avLst/>
          </a:prstGeom>
          <a:noFill/>
        </p:spPr>
        <p:txBody>
          <a:bodyPr wrap="square">
            <a:spAutoFit/>
          </a:bodyPr>
          <a:lstStyle/>
          <a:p>
            <a:pPr marL="285750" indent="-285750">
              <a:buFont typeface="Arial" panose="020B0604020202020204" pitchFamily="34" charset="0"/>
              <a:buChar char="•"/>
            </a:pPr>
            <a:r>
              <a:rPr lang="en-US" sz="1600" dirty="0"/>
              <a:t>Sample Period: 1988-2021.</a:t>
            </a:r>
          </a:p>
          <a:p>
            <a:pPr marL="285750" indent="-285750">
              <a:buFont typeface="Arial" panose="020B0604020202020204" pitchFamily="34" charset="0"/>
              <a:buChar char="•"/>
            </a:pPr>
            <a:r>
              <a:rPr lang="en-US" sz="1600" dirty="0"/>
              <a:t>Standard errors are clustered at the year level.</a:t>
            </a:r>
          </a:p>
        </p:txBody>
      </p:sp>
      <p:sp>
        <p:nvSpPr>
          <p:cNvPr id="6" name="슬라이드 번호 개체 틀 5"/>
          <p:cNvSpPr>
            <a:spLocks noGrp="1"/>
          </p:cNvSpPr>
          <p:nvPr>
            <p:ph type="sldNum" sz="quarter" idx="12"/>
          </p:nvPr>
        </p:nvSpPr>
        <p:spPr/>
        <p:txBody>
          <a:bodyPr/>
          <a:lstStyle/>
          <a:p>
            <a:fld id="{A2C2B4BD-AE20-47F9-B696-7823EEB95881}" type="slidenum">
              <a:rPr lang="en-US" smtClean="0"/>
              <a:t>22</a:t>
            </a:fld>
            <a:endParaRPr lang="en-US"/>
          </a:p>
        </p:txBody>
      </p:sp>
      <p:pic>
        <p:nvPicPr>
          <p:cNvPr id="7" name="그림 6"/>
          <p:cNvPicPr>
            <a:picLocks noChangeAspect="1"/>
          </p:cNvPicPr>
          <p:nvPr/>
        </p:nvPicPr>
        <p:blipFill>
          <a:blip r:embed="rId2"/>
          <a:stretch>
            <a:fillRect/>
          </a:stretch>
        </p:blipFill>
        <p:spPr>
          <a:xfrm>
            <a:off x="2724483" y="1143674"/>
            <a:ext cx="6286860" cy="4700440"/>
          </a:xfrm>
          <a:prstGeom prst="rect">
            <a:avLst/>
          </a:prstGeom>
        </p:spPr>
      </p:pic>
    </p:spTree>
    <p:extLst>
      <p:ext uri="{BB962C8B-B14F-4D97-AF65-F5344CB8AC3E}">
        <p14:creationId xmlns:p14="http://schemas.microsoft.com/office/powerpoint/2010/main" val="4890459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0E049218-806B-5469-093C-1400F42C7C59}"/>
              </a:ext>
            </a:extLst>
          </p:cNvPr>
          <p:cNvSpPr txBox="1"/>
          <p:nvPr/>
        </p:nvSpPr>
        <p:spPr>
          <a:xfrm>
            <a:off x="725214" y="777225"/>
            <a:ext cx="2620887" cy="523220"/>
          </a:xfrm>
          <a:prstGeom prst="rect">
            <a:avLst/>
          </a:prstGeom>
          <a:noFill/>
        </p:spPr>
        <p:txBody>
          <a:bodyPr wrap="square">
            <a:spAutoFit/>
          </a:bodyPr>
          <a:lstStyle/>
          <a:p>
            <a:r>
              <a:rPr lang="en-US" sz="2800" dirty="0">
                <a:latin typeface="Arial" panose="020B0604020202020204" pitchFamily="34" charset="0"/>
                <a:cs typeface="Arial" panose="020B0604020202020204" pitchFamily="34" charset="0"/>
              </a:rPr>
              <a:t>Conclusions</a:t>
            </a:r>
          </a:p>
        </p:txBody>
      </p:sp>
      <p:sp>
        <p:nvSpPr>
          <p:cNvPr id="6" name="TextBox 5">
            <a:extLst>
              <a:ext uri="{FF2B5EF4-FFF2-40B4-BE49-F238E27FC236}">
                <a16:creationId xmlns:a16="http://schemas.microsoft.com/office/drawing/2014/main" id="{109496B5-373D-53FB-04DD-F07610A62CBC}"/>
              </a:ext>
            </a:extLst>
          </p:cNvPr>
          <p:cNvSpPr txBox="1"/>
          <p:nvPr/>
        </p:nvSpPr>
        <p:spPr>
          <a:xfrm>
            <a:off x="725214" y="1595250"/>
            <a:ext cx="10857186" cy="4431983"/>
          </a:xfrm>
          <a:prstGeom prst="rect">
            <a:avLst/>
          </a:prstGeom>
          <a:noFill/>
        </p:spPr>
        <p:txBody>
          <a:bodyPr wrap="square">
            <a:spAutoFit/>
          </a:bodyPr>
          <a:lstStyle/>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New measure of production process heterogeneity by </a:t>
            </a:r>
            <a:r>
              <a:rPr lang="en-US" sz="2000" dirty="0">
                <a:solidFill>
                  <a:srgbClr val="0000FF"/>
                </a:solidFill>
                <a:latin typeface="Arial" panose="020B0604020202020204" pitchFamily="34" charset="0"/>
                <a:cs typeface="Arial" panose="020B0604020202020204" pitchFamily="34" charset="0"/>
              </a:rPr>
              <a:t>incorporating recent </a:t>
            </a:r>
          </a:p>
          <a:p>
            <a:pPr lvl="1"/>
            <a:r>
              <a:rPr lang="en-US" sz="2000" dirty="0">
                <a:solidFill>
                  <a:srgbClr val="0000FF"/>
                </a:solidFill>
                <a:latin typeface="Arial" panose="020B0604020202020204" pitchFamily="34" charset="0"/>
                <a:cs typeface="Arial" panose="020B0604020202020204" pitchFamily="34" charset="0"/>
              </a:rPr>
              <a:t>AI-based algorithms </a:t>
            </a:r>
            <a:r>
              <a:rPr lang="en-US" sz="2000" dirty="0">
                <a:latin typeface="Arial" panose="020B0604020202020204" pitchFamily="34" charset="0"/>
                <a:cs typeface="Arial" panose="020B0604020202020204" pitchFamily="34" charset="0"/>
              </a:rPr>
              <a:t>in econometrics</a:t>
            </a:r>
          </a:p>
          <a:p>
            <a:pPr marL="800100" lvl="1" indent="-342900">
              <a:buFont typeface="Arial" panose="020B0604020202020204" pitchFamily="34" charset="0"/>
              <a:buChar char="•"/>
            </a:pPr>
            <a:r>
              <a:rPr lang="en-US" dirty="0">
                <a:latin typeface="Arial" panose="020B0604020202020204" pitchFamily="34" charset="0"/>
                <a:cs typeface="Arial" panose="020B0604020202020204" pitchFamily="34" charset="0"/>
              </a:rPr>
              <a:t>Our measure captures the differences in the underlying production processes across industries</a:t>
            </a:r>
          </a:p>
          <a:p>
            <a:pPr marL="800100" lvl="1" indent="-342900">
              <a:buFont typeface="Arial" panose="020B0604020202020204" pitchFamily="34" charset="0"/>
              <a:buChar char="•"/>
            </a:pPr>
            <a:r>
              <a:rPr lang="en-US" dirty="0">
                <a:latin typeface="Arial" panose="020B0604020202020204" pitchFamily="34" charset="0"/>
                <a:cs typeface="Arial" panose="020B0604020202020204" pitchFamily="34" charset="0"/>
              </a:rPr>
              <a:t>Using both canonical and transfer-learning-based deep learning techniques, our measure helps compare the layer-level differences between two industries’ production decision-making processes.</a:t>
            </a:r>
          </a:p>
          <a:p>
            <a:pPr marL="800100" lvl="1" indent="-342900">
              <a:buFont typeface="Arial" panose="020B0604020202020204" pitchFamily="34" charset="0"/>
              <a:buChar char="•"/>
            </a:pPr>
            <a:r>
              <a:rPr lang="en-US" dirty="0">
                <a:latin typeface="Arial" panose="020B0604020202020204" pitchFamily="34" charset="0"/>
                <a:cs typeface="Arial" panose="020B0604020202020204" pitchFamily="34" charset="0"/>
              </a:rPr>
              <a:t>This novel approach is both economically and computationally meaningful.</a:t>
            </a:r>
          </a:p>
          <a:p>
            <a:pPr marL="800100" lvl="1" indent="-342900">
              <a:buFont typeface="Arial" panose="020B0604020202020204" pitchFamily="34" charset="0"/>
              <a:buChar char="•"/>
            </a:pPr>
            <a:endParaRPr lang="en-US"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We show that the </a:t>
            </a:r>
            <a:r>
              <a:rPr lang="en-US" sz="2000" dirty="0">
                <a:solidFill>
                  <a:srgbClr val="0000FF"/>
                </a:solidFill>
                <a:latin typeface="Arial" panose="020B0604020202020204" pitchFamily="34" charset="0"/>
                <a:cs typeface="Arial" panose="020B0604020202020204" pitchFamily="34" charset="0"/>
              </a:rPr>
              <a:t>cost of integration of merged organizations </a:t>
            </a:r>
            <a:r>
              <a:rPr lang="en-US" sz="2000" dirty="0">
                <a:latin typeface="Arial" panose="020B0604020202020204" pitchFamily="34" charset="0"/>
                <a:cs typeface="Arial" panose="020B0604020202020204" pitchFamily="34" charset="0"/>
              </a:rPr>
              <a:t>is important in explaining likelihood of mergers and the post-merger survival of the new organization. </a:t>
            </a:r>
          </a:p>
          <a:p>
            <a:pPr marL="800100" lvl="1" indent="-342900">
              <a:buFont typeface="Arial" panose="020B0604020202020204" pitchFamily="34" charset="0"/>
              <a:buChar char="•"/>
            </a:pPr>
            <a:r>
              <a:rPr lang="en-US" dirty="0">
                <a:latin typeface="Arial" panose="020B0604020202020204" pitchFamily="34" charset="0"/>
                <a:cs typeface="Arial" panose="020B0604020202020204" pitchFamily="34" charset="0"/>
              </a:rPr>
              <a:t>Our economically motivated industry distances tend to better capture the economic outcomes of cross-industry M&amp;A activities.</a:t>
            </a:r>
          </a:p>
          <a:p>
            <a:pPr marL="800100" lvl="1" indent="-342900">
              <a:buFont typeface="Arial" panose="020B0604020202020204" pitchFamily="34" charset="0"/>
              <a:buChar char="•"/>
            </a:pPr>
            <a:endParaRPr lang="en-US"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Future Applications: task similarity (labor skill transfers), bundling products, legal environment</a:t>
            </a:r>
          </a:p>
        </p:txBody>
      </p:sp>
      <p:sp>
        <p:nvSpPr>
          <p:cNvPr id="2" name="슬라이드 번호 개체 틀 1"/>
          <p:cNvSpPr>
            <a:spLocks noGrp="1"/>
          </p:cNvSpPr>
          <p:nvPr>
            <p:ph type="sldNum" sz="quarter" idx="12"/>
          </p:nvPr>
        </p:nvSpPr>
        <p:spPr/>
        <p:txBody>
          <a:bodyPr/>
          <a:lstStyle/>
          <a:p>
            <a:fld id="{A2C2B4BD-AE20-47F9-B696-7823EEB95881}" type="slidenum">
              <a:rPr lang="en-US" smtClean="0"/>
              <a:t>23</a:t>
            </a:fld>
            <a:endParaRPr lang="en-US"/>
          </a:p>
        </p:txBody>
      </p:sp>
    </p:spTree>
    <p:extLst>
      <p:ext uri="{BB962C8B-B14F-4D97-AF65-F5344CB8AC3E}">
        <p14:creationId xmlns:p14="http://schemas.microsoft.com/office/powerpoint/2010/main" val="23783948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screenshot of a computer&#10;&#10;Description automatically generated with medium confidence">
            <a:extLst>
              <a:ext uri="{FF2B5EF4-FFF2-40B4-BE49-F238E27FC236}">
                <a16:creationId xmlns:a16="http://schemas.microsoft.com/office/drawing/2014/main" id="{DA694761-3F60-1214-4DE0-D70D72DD9DA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4264" t="10164" r="14841" b="5927"/>
          <a:stretch/>
        </p:blipFill>
        <p:spPr>
          <a:xfrm>
            <a:off x="2177139" y="1011161"/>
            <a:ext cx="7187921" cy="5499380"/>
          </a:xfrm>
          <a:prstGeom prst="rect">
            <a:avLst/>
          </a:prstGeom>
        </p:spPr>
      </p:pic>
      <p:sp>
        <p:nvSpPr>
          <p:cNvPr id="2" name="TextBox 1">
            <a:extLst>
              <a:ext uri="{FF2B5EF4-FFF2-40B4-BE49-F238E27FC236}">
                <a16:creationId xmlns:a16="http://schemas.microsoft.com/office/drawing/2014/main" id="{0DC6BD4C-57FC-69B5-0D76-0B8C75BEE9A2}"/>
              </a:ext>
            </a:extLst>
          </p:cNvPr>
          <p:cNvSpPr txBox="1"/>
          <p:nvPr/>
        </p:nvSpPr>
        <p:spPr>
          <a:xfrm>
            <a:off x="522825" y="237269"/>
            <a:ext cx="11478675" cy="523220"/>
          </a:xfrm>
          <a:prstGeom prst="rect">
            <a:avLst/>
          </a:prstGeom>
          <a:noFill/>
        </p:spPr>
        <p:txBody>
          <a:bodyPr wrap="square" rtlCol="0">
            <a:spAutoFit/>
          </a:bodyPr>
          <a:lstStyle/>
          <a:p>
            <a:r>
              <a:rPr lang="en-US" sz="2800" dirty="0">
                <a:latin typeface="Arial" panose="020B0604020202020204" pitchFamily="34" charset="0"/>
                <a:cs typeface="Arial" panose="020B0604020202020204" pitchFamily="34" charset="0"/>
              </a:rPr>
              <a:t>Using AI to find good match for M&amp;A acquiror-target is a big business</a:t>
            </a:r>
          </a:p>
        </p:txBody>
      </p:sp>
      <p:sp>
        <p:nvSpPr>
          <p:cNvPr id="3" name="슬라이드 번호 개체 틀 2"/>
          <p:cNvSpPr>
            <a:spLocks noGrp="1"/>
          </p:cNvSpPr>
          <p:nvPr>
            <p:ph type="sldNum" sz="quarter" idx="12"/>
          </p:nvPr>
        </p:nvSpPr>
        <p:spPr/>
        <p:txBody>
          <a:bodyPr/>
          <a:lstStyle/>
          <a:p>
            <a:fld id="{A2C2B4BD-AE20-47F9-B696-7823EEB95881}" type="slidenum">
              <a:rPr lang="en-US" smtClean="0"/>
              <a:t>3</a:t>
            </a:fld>
            <a:endParaRPr lang="en-US"/>
          </a:p>
        </p:txBody>
      </p:sp>
    </p:spTree>
    <p:extLst>
      <p:ext uri="{BB962C8B-B14F-4D97-AF65-F5344CB8AC3E}">
        <p14:creationId xmlns:p14="http://schemas.microsoft.com/office/powerpoint/2010/main" val="16482915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723F773-BECD-AD8A-5976-0D3A9294EE09}"/>
              </a:ext>
            </a:extLst>
          </p:cNvPr>
          <p:cNvSpPr txBox="1"/>
          <p:nvPr/>
        </p:nvSpPr>
        <p:spPr>
          <a:xfrm>
            <a:off x="518158" y="220455"/>
            <a:ext cx="6143899" cy="523220"/>
          </a:xfrm>
          <a:prstGeom prst="rect">
            <a:avLst/>
          </a:prstGeom>
          <a:noFill/>
        </p:spPr>
        <p:txBody>
          <a:bodyPr wrap="square" rtlCol="0">
            <a:spAutoFit/>
          </a:bodyPr>
          <a:lstStyle/>
          <a:p>
            <a:r>
              <a:rPr lang="en-US" sz="2800" dirty="0">
                <a:latin typeface="Arial" panose="020B0604020202020204" pitchFamily="34" charset="0"/>
                <a:cs typeface="Arial" panose="020B0604020202020204" pitchFamily="34" charset="0"/>
              </a:rPr>
              <a:t>Our Work is Related to:</a:t>
            </a:r>
          </a:p>
        </p:txBody>
      </p:sp>
      <p:sp>
        <p:nvSpPr>
          <p:cNvPr id="3" name="TextBox 2">
            <a:extLst>
              <a:ext uri="{FF2B5EF4-FFF2-40B4-BE49-F238E27FC236}">
                <a16:creationId xmlns:a16="http://schemas.microsoft.com/office/drawing/2014/main" id="{40C17029-8834-FA0C-BDF7-120EA4676F36}"/>
              </a:ext>
            </a:extLst>
          </p:cNvPr>
          <p:cNvSpPr txBox="1"/>
          <p:nvPr/>
        </p:nvSpPr>
        <p:spPr>
          <a:xfrm>
            <a:off x="882474" y="899995"/>
            <a:ext cx="10864948" cy="5663089"/>
          </a:xfrm>
          <a:prstGeom prst="rect">
            <a:avLst/>
          </a:prstGeom>
          <a:noFill/>
        </p:spPr>
        <p:txBody>
          <a:bodyPr wrap="square" rtlCol="0">
            <a:spAutoFit/>
          </a:bodyPr>
          <a:lstStyle/>
          <a:p>
            <a:pPr marL="342900" indent="-342900">
              <a:buFont typeface="Arial" panose="020B0604020202020204" pitchFamily="34" charset="0"/>
              <a:buChar char="•"/>
            </a:pPr>
            <a:r>
              <a:rPr lang="en-US" sz="2400" b="1" dirty="0">
                <a:latin typeface="Arial" panose="020B0604020202020204" pitchFamily="34" charset="0"/>
                <a:cs typeface="Arial" panose="020B0604020202020204" pitchFamily="34" charset="0"/>
              </a:rPr>
              <a:t>Merger theory and cross-industry merger dynamics</a:t>
            </a:r>
          </a:p>
          <a:p>
            <a:pPr marL="800100" lvl="1" indent="-342900">
              <a:buFont typeface="Arial" panose="020B0604020202020204" pitchFamily="34" charset="0"/>
              <a:buChar char="•"/>
            </a:pPr>
            <a:r>
              <a:rPr lang="en-US" dirty="0" err="1">
                <a:latin typeface="Arial" panose="020B0604020202020204" pitchFamily="34" charset="0"/>
                <a:cs typeface="Arial" panose="020B0604020202020204" pitchFamily="34" charset="0"/>
              </a:rPr>
              <a:t>Jovanovic</a:t>
            </a:r>
            <a:r>
              <a:rPr lang="en-US" dirty="0">
                <a:latin typeface="Arial" panose="020B0604020202020204" pitchFamily="34" charset="0"/>
                <a:cs typeface="Arial" panose="020B0604020202020204" pitchFamily="34" charset="0"/>
              </a:rPr>
              <a:t> and Rousseau, 2001, 2002; Rhodes-</a:t>
            </a:r>
            <a:r>
              <a:rPr lang="en-US" dirty="0" err="1">
                <a:latin typeface="Arial" panose="020B0604020202020204" pitchFamily="34" charset="0"/>
                <a:cs typeface="Arial" panose="020B0604020202020204" pitchFamily="34" charset="0"/>
              </a:rPr>
              <a:t>Kropf</a:t>
            </a:r>
            <a:r>
              <a:rPr lang="en-US" dirty="0">
                <a:latin typeface="Arial" panose="020B0604020202020204" pitchFamily="34" charset="0"/>
                <a:cs typeface="Arial" panose="020B0604020202020204" pitchFamily="34" charset="0"/>
              </a:rPr>
              <a:t> and Robinson, 2008.</a:t>
            </a:r>
          </a:p>
          <a:p>
            <a:pPr marL="800100" lvl="1" indent="-342900">
              <a:buFont typeface="Arial" panose="020B0604020202020204" pitchFamily="34" charset="0"/>
              <a:buChar char="•"/>
            </a:pPr>
            <a:r>
              <a:rPr lang="en-US" dirty="0">
                <a:latin typeface="Arial" panose="020B0604020202020204" pitchFamily="34" charset="0"/>
                <a:cs typeface="Arial" panose="020B0604020202020204" pitchFamily="34" charset="0"/>
              </a:rPr>
              <a:t>Harford, 2005; </a:t>
            </a:r>
            <a:r>
              <a:rPr lang="en-US" dirty="0" err="1">
                <a:latin typeface="Arial" panose="020B0604020202020204" pitchFamily="34" charset="0"/>
                <a:cs typeface="Arial" panose="020B0604020202020204" pitchFamily="34" charset="0"/>
              </a:rPr>
              <a:t>Hoberg</a:t>
            </a:r>
            <a:r>
              <a:rPr lang="en-US" dirty="0">
                <a:latin typeface="Arial" panose="020B0604020202020204" pitchFamily="34" charset="0"/>
                <a:cs typeface="Arial" panose="020B0604020202020204" pitchFamily="34" charset="0"/>
              </a:rPr>
              <a:t> and Phillips, 2010, 2016; </a:t>
            </a:r>
            <a:r>
              <a:rPr lang="en-US" dirty="0" err="1">
                <a:latin typeface="Arial" panose="020B0604020202020204" pitchFamily="34" charset="0"/>
                <a:cs typeface="Arial" panose="020B0604020202020204" pitchFamily="34" charset="0"/>
              </a:rPr>
              <a:t>Hoberg</a:t>
            </a:r>
            <a:r>
              <a:rPr lang="en-US" dirty="0">
                <a:latin typeface="Arial" panose="020B0604020202020204" pitchFamily="34" charset="0"/>
                <a:cs typeface="Arial" panose="020B0604020202020204" pitchFamily="34" charset="0"/>
              </a:rPr>
              <a:t>, Phillips, and </a:t>
            </a:r>
            <a:r>
              <a:rPr lang="en-US" dirty="0" err="1">
                <a:latin typeface="Arial" panose="020B0604020202020204" pitchFamily="34" charset="0"/>
                <a:cs typeface="Arial" panose="020B0604020202020204" pitchFamily="34" charset="0"/>
              </a:rPr>
              <a:t>Prabhala</a:t>
            </a:r>
            <a:r>
              <a:rPr lang="en-US" dirty="0">
                <a:latin typeface="Arial" panose="020B0604020202020204" pitchFamily="34" charset="0"/>
                <a:cs typeface="Arial" panose="020B0604020202020204" pitchFamily="34" charset="0"/>
              </a:rPr>
              <a:t>, 2014; Ahern, 2012; Ahern and Harford, 2014.</a:t>
            </a:r>
          </a:p>
          <a:p>
            <a:pPr marL="800100" lvl="1" indent="-342900">
              <a:buFont typeface="Arial" panose="020B0604020202020204" pitchFamily="34" charset="0"/>
              <a:buChar char="•"/>
            </a:pPr>
            <a:r>
              <a:rPr lang="en-US" dirty="0">
                <a:latin typeface="Arial" panose="020B0604020202020204" pitchFamily="34" charset="0"/>
                <a:cs typeface="Arial" panose="020B0604020202020204" pitchFamily="34" charset="0"/>
              </a:rPr>
              <a:t>We offer a dynamic view of how firm boundary is reconfigured and influences corporate value and operating performance.</a:t>
            </a:r>
          </a:p>
          <a:p>
            <a:pPr marL="800100" lvl="1" indent="-342900">
              <a:buFont typeface="Arial" panose="020B0604020202020204" pitchFamily="34" charset="0"/>
              <a:buChar char="•"/>
            </a:pPr>
            <a:r>
              <a:rPr lang="en-US" dirty="0">
                <a:latin typeface="Arial" panose="020B0604020202020204" pitchFamily="34" charset="0"/>
                <a:cs typeface="Arial" panose="020B0604020202020204" pitchFamily="34" charset="0"/>
              </a:rPr>
              <a:t>Also supplement the product-based industry classifications pioneered by </a:t>
            </a:r>
            <a:r>
              <a:rPr lang="en-US" dirty="0" err="1">
                <a:latin typeface="Arial" panose="020B0604020202020204" pitchFamily="34" charset="0"/>
                <a:cs typeface="Arial" panose="020B0604020202020204" pitchFamily="34" charset="0"/>
              </a:rPr>
              <a:t>Hoberg</a:t>
            </a:r>
            <a:r>
              <a:rPr lang="en-US" dirty="0">
                <a:latin typeface="Arial" panose="020B0604020202020204" pitchFamily="34" charset="0"/>
                <a:cs typeface="Arial" panose="020B0604020202020204" pitchFamily="34" charset="0"/>
              </a:rPr>
              <a:t>, Phillips, and </a:t>
            </a:r>
            <a:r>
              <a:rPr lang="en-US" dirty="0" err="1">
                <a:latin typeface="Arial" panose="020B0604020202020204" pitchFamily="34" charset="0"/>
                <a:cs typeface="Arial" panose="020B0604020202020204" pitchFamily="34" charset="0"/>
              </a:rPr>
              <a:t>Prabhala</a:t>
            </a:r>
            <a:r>
              <a:rPr lang="en-US" dirty="0">
                <a:latin typeface="Arial" panose="020B0604020202020204" pitchFamily="34" charset="0"/>
                <a:cs typeface="Arial" panose="020B0604020202020204" pitchFamily="34" charset="0"/>
              </a:rPr>
              <a:t> (2014)</a:t>
            </a:r>
          </a:p>
          <a:p>
            <a:pPr marL="1257300" lvl="2" indent="-342900">
              <a:buFont typeface="Arial" panose="020B0604020202020204" pitchFamily="34" charset="0"/>
              <a:buChar char="•"/>
            </a:pPr>
            <a:endParaRPr lang="de-DE"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400" b="1" dirty="0">
                <a:latin typeface="Arial" panose="020B0604020202020204" pitchFamily="34" charset="0"/>
                <a:cs typeface="Arial" panose="020B0604020202020204" pitchFamily="34" charset="0"/>
              </a:rPr>
              <a:t>Firm boundary and organizational capital</a:t>
            </a:r>
            <a:endParaRPr lang="en-US" sz="2000" dirty="0">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en-US" dirty="0">
                <a:latin typeface="Arial" panose="020B0604020202020204" pitchFamily="34" charset="0"/>
                <a:cs typeface="Arial" panose="020B0604020202020204" pitchFamily="34" charset="0"/>
              </a:rPr>
              <a:t>We relate technology aspects of production functions, corporate culture and organizational capital as latent factors of the underlying decision-making process inside a firm (</a:t>
            </a:r>
            <a:r>
              <a:rPr lang="de-DE" dirty="0">
                <a:latin typeface="Arial" panose="020B0604020202020204" pitchFamily="34" charset="0"/>
                <a:cs typeface="Arial" panose="020B0604020202020204" pitchFamily="34" charset="0"/>
              </a:rPr>
              <a:t>Sah and Stiglitz, 1986; Dessein, 2002; Dessein and Santos, 2006)</a:t>
            </a:r>
            <a:r>
              <a:rPr lang="en-US" dirty="0">
                <a:latin typeface="Arial" panose="020B0604020202020204" pitchFamily="34" charset="0"/>
                <a:cs typeface="Arial" panose="020B0604020202020204" pitchFamily="34" charset="0"/>
              </a:rPr>
              <a:t> and show that they matter to corporate M&amp;A decisions.</a:t>
            </a:r>
          </a:p>
          <a:p>
            <a:pPr marL="800100" lvl="1" indent="-342900">
              <a:buFont typeface="Arial" panose="020B0604020202020204" pitchFamily="34" charset="0"/>
              <a:buChar char="•"/>
            </a:pPr>
            <a:endParaRPr lang="en-US" b="1"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400" b="1" dirty="0">
                <a:latin typeface="Arial" panose="020B0604020202020204" pitchFamily="34" charset="0"/>
                <a:cs typeface="Arial" panose="020B0604020202020204" pitchFamily="34" charset="0"/>
              </a:rPr>
              <a:t>Merger synergy and post-merger integration efficiency</a:t>
            </a:r>
          </a:p>
          <a:p>
            <a:pPr marL="742950" lvl="1" indent="-285750">
              <a:buFont typeface="Arial" panose="020B0604020202020204" pitchFamily="34" charset="0"/>
              <a:buChar char="•"/>
            </a:pPr>
            <a:r>
              <a:rPr lang="en-US" dirty="0" err="1">
                <a:latin typeface="Arial" panose="020B0604020202020204" pitchFamily="34" charset="0"/>
                <a:cs typeface="Arial" panose="020B0604020202020204" pitchFamily="34" charset="0"/>
              </a:rPr>
              <a:t>Devos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Kadapakkam</a:t>
            </a:r>
            <a:r>
              <a:rPr lang="en-US" dirty="0">
                <a:latin typeface="Arial" panose="020B0604020202020204" pitchFamily="34" charset="0"/>
                <a:cs typeface="Arial" panose="020B0604020202020204" pitchFamily="34" charset="0"/>
              </a:rPr>
              <a:t>, and Krishnamurthy, 2008; </a:t>
            </a:r>
            <a:r>
              <a:rPr lang="en-US" dirty="0" err="1">
                <a:latin typeface="Arial" panose="020B0604020202020204" pitchFamily="34" charset="0"/>
                <a:cs typeface="Arial" panose="020B0604020202020204" pitchFamily="34" charset="0"/>
              </a:rPr>
              <a:t>Hoberg</a:t>
            </a:r>
            <a:r>
              <a:rPr lang="en-US" dirty="0">
                <a:latin typeface="Arial" panose="020B0604020202020204" pitchFamily="34" charset="0"/>
                <a:cs typeface="Arial" panose="020B0604020202020204" pitchFamily="34" charset="0"/>
              </a:rPr>
              <a:t> and Phillips, 2010; Deng, Kang, and Low, 2013</a:t>
            </a:r>
          </a:p>
          <a:p>
            <a:pPr marL="742950" lvl="1" indent="-285750">
              <a:buFont typeface="Arial" panose="020B0604020202020204" pitchFamily="34" charset="0"/>
              <a:buChar char="•"/>
            </a:pPr>
            <a:r>
              <a:rPr lang="en-US" dirty="0">
                <a:latin typeface="Arial" panose="020B0604020202020204" pitchFamily="34" charset="0"/>
                <a:cs typeface="Arial" panose="020B0604020202020204" pitchFamily="34" charset="0"/>
              </a:rPr>
              <a:t>We examine dynamic integration process and its post-merger performance implications</a:t>
            </a:r>
            <a:r>
              <a:rPr lang="en-US" sz="2000" dirty="0">
                <a:latin typeface="Arial" panose="020B0604020202020204" pitchFamily="34" charset="0"/>
                <a:cs typeface="Arial" panose="020B0604020202020204" pitchFamily="34" charset="0"/>
              </a:rPr>
              <a:t>.</a:t>
            </a:r>
          </a:p>
        </p:txBody>
      </p:sp>
      <p:sp>
        <p:nvSpPr>
          <p:cNvPr id="4" name="슬라이드 번호 개체 틀 3"/>
          <p:cNvSpPr>
            <a:spLocks noGrp="1"/>
          </p:cNvSpPr>
          <p:nvPr>
            <p:ph type="sldNum" sz="quarter" idx="12"/>
          </p:nvPr>
        </p:nvSpPr>
        <p:spPr/>
        <p:txBody>
          <a:bodyPr/>
          <a:lstStyle/>
          <a:p>
            <a:fld id="{A2C2B4BD-AE20-47F9-B696-7823EEB95881}" type="slidenum">
              <a:rPr lang="en-US" smtClean="0"/>
              <a:t>4</a:t>
            </a:fld>
            <a:endParaRPr lang="en-US"/>
          </a:p>
        </p:txBody>
      </p:sp>
    </p:spTree>
    <p:extLst>
      <p:ext uri="{BB962C8B-B14F-4D97-AF65-F5344CB8AC3E}">
        <p14:creationId xmlns:p14="http://schemas.microsoft.com/office/powerpoint/2010/main" val="11884710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01E4CD2D-ABEF-73EF-3E19-CDCF4861F325}"/>
              </a:ext>
            </a:extLst>
          </p:cNvPr>
          <p:cNvGrpSpPr/>
          <p:nvPr/>
        </p:nvGrpSpPr>
        <p:grpSpPr>
          <a:xfrm>
            <a:off x="3019852" y="1238597"/>
            <a:ext cx="4857834" cy="979205"/>
            <a:chOff x="1155352" y="924475"/>
            <a:chExt cx="8365489" cy="1704975"/>
          </a:xfrm>
        </p:grpSpPr>
        <p:pic>
          <p:nvPicPr>
            <p:cNvPr id="3" name="Picture 8" descr="1,561 Chaotic Office Illustrations &amp; Clip Art - iStock">
              <a:extLst>
                <a:ext uri="{FF2B5EF4-FFF2-40B4-BE49-F238E27FC236}">
                  <a16:creationId xmlns:a16="http://schemas.microsoft.com/office/drawing/2014/main" id="{403FD01C-C807-8373-6A96-EC647D88DB7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52975" y="924475"/>
              <a:ext cx="2686050" cy="1704975"/>
            </a:xfrm>
            <a:prstGeom prst="rect">
              <a:avLst/>
            </a:prstGeom>
            <a:noFill/>
            <a:ln w="25400">
              <a:solidFill>
                <a:schemeClr val="tx1"/>
              </a:solidFill>
            </a:ln>
            <a:extLst>
              <a:ext uri="{909E8E84-426E-40DD-AFC4-6F175D3DCCD1}">
                <a14:hiddenFill xmlns:a14="http://schemas.microsoft.com/office/drawing/2010/main">
                  <a:solidFill>
                    <a:srgbClr val="FFFFFF"/>
                  </a:solidFill>
                </a14:hiddenFill>
              </a:ext>
            </a:extLst>
          </p:spPr>
        </p:pic>
        <p:pic>
          <p:nvPicPr>
            <p:cNvPr id="4" name="Picture 20" descr="Business Run Competition. Office Worker Running, Man Woman Rivalry Stock  Vector - Illustration of worker, hurry: 214635391">
              <a:extLst>
                <a:ext uri="{FF2B5EF4-FFF2-40B4-BE49-F238E27FC236}">
                  <a16:creationId xmlns:a16="http://schemas.microsoft.com/office/drawing/2014/main" id="{7A6DDB28-893B-F836-34B0-A6A34EE0032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16664"/>
            <a:stretch/>
          </p:blipFill>
          <p:spPr bwMode="auto">
            <a:xfrm>
              <a:off x="1155352" y="1169756"/>
              <a:ext cx="2686050" cy="110523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0" descr="Vector Cartoon Green Currency Sign. US Dollar Value Sign. Royalty Free SVG,  Cliparts, Vectors, And Stock Illustration. Image 127414078.">
              <a:extLst>
                <a:ext uri="{FF2B5EF4-FFF2-40B4-BE49-F238E27FC236}">
                  <a16:creationId xmlns:a16="http://schemas.microsoft.com/office/drawing/2014/main" id="{17073D9A-4186-0DF1-CCB6-951A596BA4CE}"/>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656585" y="1344834"/>
              <a:ext cx="864256" cy="864256"/>
            </a:xfrm>
            <a:prstGeom prst="rect">
              <a:avLst/>
            </a:prstGeom>
            <a:noFill/>
            <a:extLst>
              <a:ext uri="{909E8E84-426E-40DD-AFC4-6F175D3DCCD1}">
                <a14:hiddenFill xmlns:a14="http://schemas.microsoft.com/office/drawing/2010/main">
                  <a:solidFill>
                    <a:srgbClr val="FFFFFF"/>
                  </a:solidFill>
                </a14:hiddenFill>
              </a:ext>
            </a:extLst>
          </p:spPr>
        </p:pic>
        <p:sp>
          <p:nvSpPr>
            <p:cNvPr id="6" name="Arrow: Right 5">
              <a:extLst>
                <a:ext uri="{FF2B5EF4-FFF2-40B4-BE49-F238E27FC236}">
                  <a16:creationId xmlns:a16="http://schemas.microsoft.com/office/drawing/2014/main" id="{57522F6F-91B5-28EF-4FA4-32648933B92B}"/>
                </a:ext>
              </a:extLst>
            </p:cNvPr>
            <p:cNvSpPr/>
            <p:nvPr/>
          </p:nvSpPr>
          <p:spPr>
            <a:xfrm>
              <a:off x="3888718" y="1253734"/>
              <a:ext cx="612518" cy="1046456"/>
            </a:xfrm>
            <a:prstGeom prst="rightArrow">
              <a:avLst/>
            </a:prstGeom>
            <a:solidFill>
              <a:srgbClr val="0000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rrow: Right 6">
              <a:extLst>
                <a:ext uri="{FF2B5EF4-FFF2-40B4-BE49-F238E27FC236}">
                  <a16:creationId xmlns:a16="http://schemas.microsoft.com/office/drawing/2014/main" id="{417043FB-3644-D3E6-A359-E31A8C23FC83}"/>
                </a:ext>
              </a:extLst>
            </p:cNvPr>
            <p:cNvSpPr/>
            <p:nvPr/>
          </p:nvSpPr>
          <p:spPr>
            <a:xfrm>
              <a:off x="7690764" y="1253734"/>
              <a:ext cx="663964" cy="1046456"/>
            </a:xfrm>
            <a:prstGeom prst="rightArrow">
              <a:avLst/>
            </a:prstGeom>
            <a:solidFill>
              <a:srgbClr val="0000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 name="Group 7">
            <a:extLst>
              <a:ext uri="{FF2B5EF4-FFF2-40B4-BE49-F238E27FC236}">
                <a16:creationId xmlns:a16="http://schemas.microsoft.com/office/drawing/2014/main" id="{97C65312-B899-A994-630E-E96AE45E572A}"/>
              </a:ext>
            </a:extLst>
          </p:cNvPr>
          <p:cNvGrpSpPr/>
          <p:nvPr/>
        </p:nvGrpSpPr>
        <p:grpSpPr>
          <a:xfrm>
            <a:off x="3188575" y="2393928"/>
            <a:ext cx="4689111" cy="1081940"/>
            <a:chOff x="1421985" y="2720745"/>
            <a:chExt cx="8098856" cy="2019552"/>
          </a:xfrm>
        </p:grpSpPr>
        <p:pic>
          <p:nvPicPr>
            <p:cNvPr id="9" name="Picture 8" descr="Vector Cartoon Green Currency Sign. US Dollar Value Sign. Royalty Free SVG,  Cliparts, Vectors, And Stock Illustration. Image 127414078.">
              <a:extLst>
                <a:ext uri="{FF2B5EF4-FFF2-40B4-BE49-F238E27FC236}">
                  <a16:creationId xmlns:a16="http://schemas.microsoft.com/office/drawing/2014/main" id="{CEBB943D-DE46-7574-0492-776E74B6EF45}"/>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656585" y="3298393"/>
              <a:ext cx="864256" cy="864256"/>
            </a:xfrm>
            <a:prstGeom prst="rect">
              <a:avLst/>
            </a:prstGeom>
            <a:noFill/>
            <a:extLst>
              <a:ext uri="{909E8E84-426E-40DD-AFC4-6F175D3DCCD1}">
                <a14:hiddenFill xmlns:a14="http://schemas.microsoft.com/office/drawing/2010/main">
                  <a:solidFill>
                    <a:srgbClr val="FFFFFF"/>
                  </a:solidFill>
                </a14:hiddenFill>
              </a:ext>
            </a:extLst>
          </p:spPr>
        </p:pic>
        <p:sp>
          <p:nvSpPr>
            <p:cNvPr id="10" name="Arrow: Right 9">
              <a:extLst>
                <a:ext uri="{FF2B5EF4-FFF2-40B4-BE49-F238E27FC236}">
                  <a16:creationId xmlns:a16="http://schemas.microsoft.com/office/drawing/2014/main" id="{474CBDCB-CAF4-F3C4-DE79-58B7F578085D}"/>
                </a:ext>
              </a:extLst>
            </p:cNvPr>
            <p:cNvSpPr/>
            <p:nvPr/>
          </p:nvSpPr>
          <p:spPr>
            <a:xfrm>
              <a:off x="3888718" y="3207293"/>
              <a:ext cx="612518" cy="1046456"/>
            </a:xfrm>
            <a:prstGeom prst="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row: Right 10">
              <a:extLst>
                <a:ext uri="{FF2B5EF4-FFF2-40B4-BE49-F238E27FC236}">
                  <a16:creationId xmlns:a16="http://schemas.microsoft.com/office/drawing/2014/main" id="{005C4B14-1896-9706-E712-3F228CA0D2D1}"/>
                </a:ext>
              </a:extLst>
            </p:cNvPr>
            <p:cNvSpPr/>
            <p:nvPr/>
          </p:nvSpPr>
          <p:spPr>
            <a:xfrm>
              <a:off x="7690764" y="3207293"/>
              <a:ext cx="663964" cy="1046456"/>
            </a:xfrm>
            <a:prstGeom prst="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4" descr="Cartoon Line Production Stock Illustrations – 4,750 Cartoon Line Production  Stock Illustrations, Vectors &amp; Clipart - Dreamstime">
              <a:extLst>
                <a:ext uri="{FF2B5EF4-FFF2-40B4-BE49-F238E27FC236}">
                  <a16:creationId xmlns:a16="http://schemas.microsoft.com/office/drawing/2014/main" id="{9D86FD96-B5B4-3212-8207-C3BC91FE3F8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42819" y="2720745"/>
              <a:ext cx="2696206" cy="2019552"/>
            </a:xfrm>
            <a:prstGeom prst="rect">
              <a:avLst/>
            </a:prstGeom>
            <a:noFill/>
            <a:ln w="25400">
              <a:solidFill>
                <a:schemeClr val="tx1"/>
              </a:solidFill>
            </a:ln>
            <a:extLst>
              <a:ext uri="{909E8E84-426E-40DD-AFC4-6F175D3DCCD1}">
                <a14:hiddenFill xmlns:a14="http://schemas.microsoft.com/office/drawing/2010/main">
                  <a:solidFill>
                    <a:srgbClr val="FFFFFF"/>
                  </a:solidFill>
                </a14:hiddenFill>
              </a:ext>
            </a:extLst>
          </p:spPr>
        </p:pic>
        <p:pic>
          <p:nvPicPr>
            <p:cNvPr id="13" name="Picture 16" descr="Page 18 | Loading trucks Vectors &amp; Illustrations for Free Download | Freepik">
              <a:extLst>
                <a:ext uri="{FF2B5EF4-FFF2-40B4-BE49-F238E27FC236}">
                  <a16:creationId xmlns:a16="http://schemas.microsoft.com/office/drawing/2014/main" id="{86093617-AD53-FC15-C4A7-D901723F6B6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flipH="1">
              <a:off x="1421985" y="2887558"/>
              <a:ext cx="2340864" cy="1685925"/>
            </a:xfrm>
            <a:prstGeom prst="rect">
              <a:avLst/>
            </a:prstGeom>
            <a:noFill/>
            <a:extLst>
              <a:ext uri="{909E8E84-426E-40DD-AFC4-6F175D3DCCD1}">
                <a14:hiddenFill xmlns:a14="http://schemas.microsoft.com/office/drawing/2010/main">
                  <a:solidFill>
                    <a:srgbClr val="FFFFFF"/>
                  </a:solidFill>
                </a14:hiddenFill>
              </a:ext>
            </a:extLst>
          </p:spPr>
        </p:pic>
      </p:grpSp>
      <p:sp>
        <p:nvSpPr>
          <p:cNvPr id="14" name="TextBox 13">
            <a:extLst>
              <a:ext uri="{FF2B5EF4-FFF2-40B4-BE49-F238E27FC236}">
                <a16:creationId xmlns:a16="http://schemas.microsoft.com/office/drawing/2014/main" id="{F76D2DAC-CC31-70AC-C0A1-808339094140}"/>
              </a:ext>
            </a:extLst>
          </p:cNvPr>
          <p:cNvSpPr txBox="1"/>
          <p:nvPr/>
        </p:nvSpPr>
        <p:spPr>
          <a:xfrm>
            <a:off x="498380" y="291890"/>
            <a:ext cx="10775503" cy="523220"/>
          </a:xfrm>
          <a:prstGeom prst="rect">
            <a:avLst/>
          </a:prstGeom>
          <a:noFill/>
        </p:spPr>
        <p:txBody>
          <a:bodyPr wrap="square" rtlCol="0">
            <a:spAutoFit/>
          </a:bodyPr>
          <a:lstStyle/>
          <a:p>
            <a:r>
              <a:rPr lang="en-US" sz="2800" dirty="0">
                <a:latin typeface="Arial" panose="020B0604020202020204" pitchFamily="34" charset="0"/>
                <a:cs typeface="Arial" panose="020B0604020202020204" pitchFamily="34" charset="0"/>
              </a:rPr>
              <a:t>Main Idea: Q-Theory-Based Production Process Heterogeneity</a:t>
            </a:r>
          </a:p>
        </p:txBody>
      </p:sp>
      <p:sp>
        <p:nvSpPr>
          <p:cNvPr id="16" name="TextBox 15">
            <a:extLst>
              <a:ext uri="{FF2B5EF4-FFF2-40B4-BE49-F238E27FC236}">
                <a16:creationId xmlns:a16="http://schemas.microsoft.com/office/drawing/2014/main" id="{A1D1F28E-9EB2-E7E9-F123-C181ACE223A5}"/>
              </a:ext>
            </a:extLst>
          </p:cNvPr>
          <p:cNvSpPr txBox="1"/>
          <p:nvPr/>
        </p:nvSpPr>
        <p:spPr>
          <a:xfrm>
            <a:off x="1382768" y="1244289"/>
            <a:ext cx="2021546" cy="369332"/>
          </a:xfrm>
          <a:prstGeom prst="rect">
            <a:avLst/>
          </a:prstGeom>
          <a:noFill/>
        </p:spPr>
        <p:txBody>
          <a:bodyPr wrap="square" rtlCol="0">
            <a:spAutoFit/>
          </a:bodyPr>
          <a:lstStyle/>
          <a:p>
            <a:r>
              <a:rPr lang="en-US" i="1" dirty="0">
                <a:solidFill>
                  <a:srgbClr val="0000FF"/>
                </a:solidFill>
                <a:latin typeface="Arial" panose="020B0604020202020204" pitchFamily="34" charset="0"/>
                <a:cs typeface="Arial" panose="020B0604020202020204" pitchFamily="34" charset="0"/>
              </a:rPr>
              <a:t>Retail Firm 1</a:t>
            </a:r>
          </a:p>
        </p:txBody>
      </p:sp>
      <p:sp>
        <p:nvSpPr>
          <p:cNvPr id="17" name="TextBox 16">
            <a:extLst>
              <a:ext uri="{FF2B5EF4-FFF2-40B4-BE49-F238E27FC236}">
                <a16:creationId xmlns:a16="http://schemas.microsoft.com/office/drawing/2014/main" id="{FA552D74-C4EA-42F1-8644-5B632B74F948}"/>
              </a:ext>
            </a:extLst>
          </p:cNvPr>
          <p:cNvSpPr txBox="1"/>
          <p:nvPr/>
        </p:nvSpPr>
        <p:spPr>
          <a:xfrm>
            <a:off x="1338506" y="2319752"/>
            <a:ext cx="2677529" cy="369332"/>
          </a:xfrm>
          <a:prstGeom prst="rect">
            <a:avLst/>
          </a:prstGeom>
          <a:noFill/>
        </p:spPr>
        <p:txBody>
          <a:bodyPr wrap="square" rtlCol="0">
            <a:spAutoFit/>
          </a:bodyPr>
          <a:lstStyle/>
          <a:p>
            <a:r>
              <a:rPr lang="en-US" i="1" dirty="0">
                <a:solidFill>
                  <a:srgbClr val="FF0000"/>
                </a:solidFill>
                <a:latin typeface="Arial" panose="020B0604020202020204" pitchFamily="34" charset="0"/>
                <a:cs typeface="Arial" panose="020B0604020202020204" pitchFamily="34" charset="0"/>
              </a:rPr>
              <a:t>Manufacturing Firm 2</a:t>
            </a:r>
          </a:p>
        </p:txBody>
      </p:sp>
      <p:sp>
        <p:nvSpPr>
          <p:cNvPr id="18" name="TextBox 17">
            <a:extLst>
              <a:ext uri="{FF2B5EF4-FFF2-40B4-BE49-F238E27FC236}">
                <a16:creationId xmlns:a16="http://schemas.microsoft.com/office/drawing/2014/main" id="{0D121AD1-2B40-BFED-52A2-8A8D63B8B1EF}"/>
              </a:ext>
            </a:extLst>
          </p:cNvPr>
          <p:cNvSpPr txBox="1"/>
          <p:nvPr/>
        </p:nvSpPr>
        <p:spPr>
          <a:xfrm>
            <a:off x="1295058" y="3576172"/>
            <a:ext cx="5748837" cy="369332"/>
          </a:xfrm>
          <a:prstGeom prst="rect">
            <a:avLst/>
          </a:prstGeom>
          <a:noFill/>
        </p:spPr>
        <p:txBody>
          <a:bodyPr wrap="square" rtlCol="0">
            <a:spAutoFit/>
          </a:bodyPr>
          <a:lstStyle/>
          <a:p>
            <a:r>
              <a:rPr lang="en-US" i="1" dirty="0">
                <a:latin typeface="Arial" panose="020B0604020202020204" pitchFamily="34" charset="0"/>
                <a:cs typeface="Arial" panose="020B0604020202020204" pitchFamily="34" charset="0"/>
              </a:rPr>
              <a:t>What if </a:t>
            </a:r>
            <a:r>
              <a:rPr lang="en-US" i="1" dirty="0">
                <a:solidFill>
                  <a:srgbClr val="0000FF"/>
                </a:solidFill>
                <a:latin typeface="Arial" panose="020B0604020202020204" pitchFamily="34" charset="0"/>
                <a:cs typeface="Arial" panose="020B0604020202020204" pitchFamily="34" charset="0"/>
              </a:rPr>
              <a:t>Retail Firm 1 </a:t>
            </a:r>
            <a:r>
              <a:rPr lang="en-US" i="1" dirty="0">
                <a:latin typeface="Arial" panose="020B0604020202020204" pitchFamily="34" charset="0"/>
                <a:cs typeface="Arial" panose="020B0604020202020204" pitchFamily="34" charset="0"/>
              </a:rPr>
              <a:t>acquires</a:t>
            </a:r>
            <a:r>
              <a:rPr lang="en-US" i="1" dirty="0">
                <a:solidFill>
                  <a:srgbClr val="0000FF"/>
                </a:solidFill>
                <a:latin typeface="Arial" panose="020B0604020202020204" pitchFamily="34" charset="0"/>
                <a:cs typeface="Arial" panose="020B0604020202020204" pitchFamily="34" charset="0"/>
              </a:rPr>
              <a:t> </a:t>
            </a:r>
            <a:r>
              <a:rPr lang="en-US" i="1" dirty="0">
                <a:solidFill>
                  <a:srgbClr val="FF0000"/>
                </a:solidFill>
                <a:latin typeface="Arial" panose="020B0604020202020204" pitchFamily="34" charset="0"/>
                <a:cs typeface="Arial" panose="020B0604020202020204" pitchFamily="34" charset="0"/>
              </a:rPr>
              <a:t>Manufacturing Firm 2</a:t>
            </a:r>
            <a:r>
              <a:rPr lang="en-US" i="1" dirty="0">
                <a:latin typeface="Arial" panose="020B0604020202020204" pitchFamily="34" charset="0"/>
                <a:cs typeface="Arial" panose="020B0604020202020204" pitchFamily="34" charset="0"/>
              </a:rPr>
              <a:t>?</a:t>
            </a:r>
          </a:p>
        </p:txBody>
      </p:sp>
      <p:sp>
        <p:nvSpPr>
          <p:cNvPr id="19" name="TextBox 18">
            <a:extLst>
              <a:ext uri="{FF2B5EF4-FFF2-40B4-BE49-F238E27FC236}">
                <a16:creationId xmlns:a16="http://schemas.microsoft.com/office/drawing/2014/main" id="{2CC2DF8C-9F49-6059-1747-DBF6FAEF387D}"/>
              </a:ext>
            </a:extLst>
          </p:cNvPr>
          <p:cNvSpPr txBox="1"/>
          <p:nvPr/>
        </p:nvSpPr>
        <p:spPr>
          <a:xfrm>
            <a:off x="675861" y="5135590"/>
            <a:ext cx="11092069" cy="646331"/>
          </a:xfrm>
          <a:prstGeom prst="rect">
            <a:avLst/>
          </a:prstGeom>
          <a:noFill/>
        </p:spPr>
        <p:txBody>
          <a:bodyPr wrap="square">
            <a:spAutoFit/>
          </a:bodyPr>
          <a:lstStyle/>
          <a:p>
            <a:r>
              <a:rPr lang="en-US" dirty="0">
                <a:latin typeface="Arial" panose="020B0604020202020204" pitchFamily="34" charset="0"/>
                <a:cs typeface="Arial" panose="020B0604020202020204" pitchFamily="34" charset="0"/>
              </a:rPr>
              <a:t>Assume that acquiring Firm 1 imposes its production style </a:t>
            </a:r>
            <a:r>
              <a:rPr lang="en-US" i="1" dirty="0">
                <a:solidFill>
                  <a:srgbClr val="0000FF"/>
                </a:solidFill>
                <a:latin typeface="Arial" panose="020B0604020202020204" pitchFamily="34" charset="0"/>
                <a:cs typeface="Arial" panose="020B0604020202020204" pitchFamily="34" charset="0"/>
              </a:rPr>
              <a:t>p</a:t>
            </a:r>
            <a:r>
              <a:rPr lang="en-US" i="1" baseline="-25000" dirty="0">
                <a:solidFill>
                  <a:srgbClr val="0000FF"/>
                </a:solidFill>
                <a:latin typeface="Arial" panose="020B0604020202020204" pitchFamily="34" charset="0"/>
                <a:cs typeface="Arial" panose="020B0604020202020204" pitchFamily="34" charset="0"/>
              </a:rPr>
              <a:t>1</a:t>
            </a:r>
            <a:r>
              <a:rPr lang="en-US" dirty="0">
                <a:latin typeface="Arial" panose="020B0604020202020204" pitchFamily="34" charset="0"/>
                <a:cs typeface="Arial" panose="020B0604020202020204" pitchFamily="34" charset="0"/>
              </a:rPr>
              <a:t> on the target Firm 2 or has to learn about Firm 2's production process.</a:t>
            </a:r>
          </a:p>
        </p:txBody>
      </p: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B1A73ABB-6A8A-C18C-BB8F-C01DF0CBC76F}"/>
                  </a:ext>
                </a:extLst>
              </p:cNvPr>
              <p:cNvSpPr txBox="1"/>
              <p:nvPr/>
            </p:nvSpPr>
            <p:spPr>
              <a:xfrm>
                <a:off x="8007171" y="1553891"/>
                <a:ext cx="693972"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rgbClr val="0000FF"/>
                              </a:solidFill>
                              <a:latin typeface="Cambria Math" panose="02040503050406030204" pitchFamily="18" charset="0"/>
                              <a:ea typeface="Cambria Math" panose="02040503050406030204" pitchFamily="18" charset="0"/>
                            </a:rPr>
                          </m:ctrlPr>
                        </m:sSubPr>
                        <m:e>
                          <m:r>
                            <a:rPr lang="en-US" b="0" i="1" smtClean="0">
                              <a:solidFill>
                                <a:srgbClr val="0000FF"/>
                              </a:solidFill>
                              <a:latin typeface="Cambria Math" panose="02040503050406030204" pitchFamily="18" charset="0"/>
                              <a:ea typeface="Cambria Math" panose="02040503050406030204" pitchFamily="18" charset="0"/>
                            </a:rPr>
                            <m:t>𝑦</m:t>
                          </m:r>
                        </m:e>
                        <m:sub>
                          <m:r>
                            <a:rPr lang="en-US" b="0" i="1" smtClean="0">
                              <a:solidFill>
                                <a:srgbClr val="0000FF"/>
                              </a:solidFill>
                              <a:latin typeface="Cambria Math" panose="02040503050406030204" pitchFamily="18" charset="0"/>
                              <a:ea typeface="Cambria Math" panose="02040503050406030204" pitchFamily="18" charset="0"/>
                            </a:rPr>
                            <m:t>1</m:t>
                          </m:r>
                        </m:sub>
                      </m:sSub>
                      <m:d>
                        <m:dPr>
                          <m:ctrlPr>
                            <a:rPr lang="en-US" i="1" smtClean="0">
                              <a:latin typeface="Cambria Math" panose="02040503050406030204" pitchFamily="18" charset="0"/>
                              <a:ea typeface="Cambria Math" panose="02040503050406030204" pitchFamily="18" charset="0"/>
                            </a:rPr>
                          </m:ctrlPr>
                        </m:dPr>
                        <m:e>
                          <m:sSubSup>
                            <m:sSubSupPr>
                              <m:ctrlPr>
                                <a:rPr lang="en-US" i="1" smtClean="0">
                                  <a:solidFill>
                                    <a:srgbClr val="0000FF"/>
                                  </a:solidFill>
                                  <a:latin typeface="Cambria Math" panose="02040503050406030204" pitchFamily="18" charset="0"/>
                                  <a:ea typeface="Cambria Math" panose="02040503050406030204" pitchFamily="18" charset="0"/>
                                </a:rPr>
                              </m:ctrlPr>
                            </m:sSubSupPr>
                            <m:e>
                              <m:r>
                                <a:rPr lang="en-US" i="1">
                                  <a:solidFill>
                                    <a:srgbClr val="0000FF"/>
                                  </a:solidFill>
                                  <a:latin typeface="Cambria Math" panose="02040503050406030204" pitchFamily="18" charset="0"/>
                                  <a:ea typeface="Cambria Math" panose="02040503050406030204" pitchFamily="18" charset="0"/>
                                </a:rPr>
                                <m:t>𝑝</m:t>
                              </m:r>
                            </m:e>
                            <m:sub>
                              <m:r>
                                <a:rPr lang="en-US" i="1">
                                  <a:solidFill>
                                    <a:srgbClr val="0000FF"/>
                                  </a:solidFill>
                                  <a:latin typeface="Cambria Math" panose="02040503050406030204" pitchFamily="18" charset="0"/>
                                  <a:ea typeface="Cambria Math" panose="02040503050406030204" pitchFamily="18" charset="0"/>
                                </a:rPr>
                                <m:t>1</m:t>
                              </m:r>
                            </m:sub>
                            <m:sup>
                              <m:r>
                                <a:rPr lang="en-US" i="1">
                                  <a:solidFill>
                                    <a:srgbClr val="0000FF"/>
                                  </a:solidFill>
                                  <a:latin typeface="Cambria Math" panose="02040503050406030204" pitchFamily="18" charset="0"/>
                                  <a:ea typeface="Cambria Math" panose="02040503050406030204" pitchFamily="18" charset="0"/>
                                </a:rPr>
                                <m:t>∗</m:t>
                              </m:r>
                            </m:sup>
                          </m:sSubSup>
                        </m:e>
                      </m:d>
                    </m:oMath>
                  </m:oMathPara>
                </a14:m>
                <a:endParaRPr lang="en-US" dirty="0"/>
              </a:p>
            </p:txBody>
          </p:sp>
        </mc:Choice>
        <mc:Fallback xmlns="">
          <p:sp>
            <p:nvSpPr>
              <p:cNvPr id="20" name="TextBox 19">
                <a:extLst>
                  <a:ext uri="{FF2B5EF4-FFF2-40B4-BE49-F238E27FC236}">
                    <a16:creationId xmlns="" xmlns:a16="http://schemas.microsoft.com/office/drawing/2014/main" xmlns:a14="http://schemas.microsoft.com/office/drawing/2010/main" id="{B1A73ABB-6A8A-C18C-BB8F-C01DF0CBC76F}"/>
                  </a:ext>
                </a:extLst>
              </p:cNvPr>
              <p:cNvSpPr txBox="1">
                <a:spLocks noRot="1" noChangeAspect="1" noMove="1" noResize="1" noEditPoints="1" noAdjustHandles="1" noChangeArrowheads="1" noChangeShapeType="1" noTextEdit="1"/>
              </p:cNvSpPr>
              <p:nvPr/>
            </p:nvSpPr>
            <p:spPr>
              <a:xfrm>
                <a:off x="8007171" y="1553891"/>
                <a:ext cx="693972" cy="276999"/>
              </a:xfrm>
              <a:prstGeom prst="rect">
                <a:avLst/>
              </a:prstGeom>
              <a:blipFill rotWithShape="0">
                <a:blip r:embed="rId8"/>
                <a:stretch>
                  <a:fillRect l="-7965" b="-2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1A3B5529-6E53-C825-D0DD-067EDF514438}"/>
                  </a:ext>
                </a:extLst>
              </p:cNvPr>
              <p:cNvSpPr txBox="1"/>
              <p:nvPr/>
            </p:nvSpPr>
            <p:spPr>
              <a:xfrm>
                <a:off x="8005921" y="2558923"/>
                <a:ext cx="702949"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rgbClr val="FF0000"/>
                              </a:solidFill>
                              <a:latin typeface="Cambria Math" panose="02040503050406030204" pitchFamily="18" charset="0"/>
                              <a:ea typeface="Cambria Math" panose="02040503050406030204" pitchFamily="18" charset="0"/>
                            </a:rPr>
                          </m:ctrlPr>
                        </m:sSubPr>
                        <m:e>
                          <m:r>
                            <a:rPr lang="en-US" b="0" i="1" smtClean="0">
                              <a:solidFill>
                                <a:srgbClr val="FF0000"/>
                              </a:solidFill>
                              <a:latin typeface="Cambria Math" panose="02040503050406030204" pitchFamily="18" charset="0"/>
                              <a:ea typeface="Cambria Math" panose="02040503050406030204" pitchFamily="18" charset="0"/>
                            </a:rPr>
                            <m:t>𝑦</m:t>
                          </m:r>
                        </m:e>
                        <m:sub>
                          <m:r>
                            <a:rPr lang="en-US" b="0" i="1" smtClean="0">
                              <a:solidFill>
                                <a:srgbClr val="FF0000"/>
                              </a:solidFill>
                              <a:latin typeface="Cambria Math" panose="02040503050406030204" pitchFamily="18" charset="0"/>
                              <a:ea typeface="Cambria Math" panose="02040503050406030204" pitchFamily="18" charset="0"/>
                            </a:rPr>
                            <m:t>2</m:t>
                          </m:r>
                        </m:sub>
                      </m:sSub>
                      <m:d>
                        <m:dPr>
                          <m:ctrlPr>
                            <a:rPr lang="en-US" i="1" smtClean="0">
                              <a:latin typeface="Cambria Math" panose="02040503050406030204" pitchFamily="18" charset="0"/>
                              <a:ea typeface="Cambria Math" panose="02040503050406030204" pitchFamily="18" charset="0"/>
                            </a:rPr>
                          </m:ctrlPr>
                        </m:dPr>
                        <m:e>
                          <m:sSubSup>
                            <m:sSubSupPr>
                              <m:ctrlPr>
                                <a:rPr lang="en-US" i="1" smtClean="0">
                                  <a:solidFill>
                                    <a:srgbClr val="FF0000"/>
                                  </a:solidFill>
                                  <a:latin typeface="Cambria Math" panose="02040503050406030204" pitchFamily="18" charset="0"/>
                                  <a:ea typeface="Cambria Math" panose="02040503050406030204" pitchFamily="18" charset="0"/>
                                </a:rPr>
                              </m:ctrlPr>
                            </m:sSubSupPr>
                            <m:e>
                              <m:r>
                                <a:rPr lang="en-US" i="1">
                                  <a:solidFill>
                                    <a:srgbClr val="FF0000"/>
                                  </a:solidFill>
                                  <a:latin typeface="Cambria Math" panose="02040503050406030204" pitchFamily="18" charset="0"/>
                                  <a:ea typeface="Cambria Math" panose="02040503050406030204" pitchFamily="18" charset="0"/>
                                </a:rPr>
                                <m:t>𝑝</m:t>
                              </m:r>
                            </m:e>
                            <m:sub>
                              <m:r>
                                <a:rPr lang="en-US" b="0" i="1" smtClean="0">
                                  <a:solidFill>
                                    <a:srgbClr val="FF0000"/>
                                  </a:solidFill>
                                  <a:latin typeface="Cambria Math" panose="02040503050406030204" pitchFamily="18" charset="0"/>
                                  <a:ea typeface="Cambria Math" panose="02040503050406030204" pitchFamily="18" charset="0"/>
                                </a:rPr>
                                <m:t>2</m:t>
                              </m:r>
                            </m:sub>
                            <m:sup>
                              <m:r>
                                <a:rPr lang="en-US" i="1">
                                  <a:solidFill>
                                    <a:srgbClr val="FF0000"/>
                                  </a:solidFill>
                                  <a:latin typeface="Cambria Math" panose="02040503050406030204" pitchFamily="18" charset="0"/>
                                  <a:ea typeface="Cambria Math" panose="02040503050406030204" pitchFamily="18" charset="0"/>
                                </a:rPr>
                                <m:t>∗</m:t>
                              </m:r>
                            </m:sup>
                          </m:sSubSup>
                        </m:e>
                      </m:d>
                    </m:oMath>
                  </m:oMathPara>
                </a14:m>
                <a:endParaRPr lang="en-US" dirty="0"/>
              </a:p>
            </p:txBody>
          </p:sp>
        </mc:Choice>
        <mc:Fallback xmlns="">
          <p:sp>
            <p:nvSpPr>
              <p:cNvPr id="21" name="TextBox 20">
                <a:extLst>
                  <a:ext uri="{FF2B5EF4-FFF2-40B4-BE49-F238E27FC236}">
                    <a16:creationId xmlns="" xmlns:a16="http://schemas.microsoft.com/office/drawing/2014/main" xmlns:a14="http://schemas.microsoft.com/office/drawing/2010/main" id="{1A3B5529-6E53-C825-D0DD-067EDF514438}"/>
                  </a:ext>
                </a:extLst>
              </p:cNvPr>
              <p:cNvSpPr txBox="1">
                <a:spLocks noRot="1" noChangeAspect="1" noMove="1" noResize="1" noEditPoints="1" noAdjustHandles="1" noChangeArrowheads="1" noChangeShapeType="1" noTextEdit="1"/>
              </p:cNvSpPr>
              <p:nvPr/>
            </p:nvSpPr>
            <p:spPr>
              <a:xfrm>
                <a:off x="8005921" y="2558923"/>
                <a:ext cx="702949" cy="276999"/>
              </a:xfrm>
              <a:prstGeom prst="rect">
                <a:avLst/>
              </a:prstGeom>
              <a:blipFill rotWithShape="0">
                <a:blip r:embed="rId9"/>
                <a:stretch>
                  <a:fillRect l="-7759" b="-2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B2BF38F2-786F-664E-C1F8-A4C2FCBA790B}"/>
                  </a:ext>
                </a:extLst>
              </p:cNvPr>
              <p:cNvSpPr txBox="1"/>
              <p:nvPr/>
            </p:nvSpPr>
            <p:spPr>
              <a:xfrm>
                <a:off x="8004510" y="4164425"/>
                <a:ext cx="699294"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𝑦</m:t>
                          </m:r>
                        </m:e>
                        <m:sub>
                          <m:r>
                            <a:rPr lang="en-US" b="0" i="1" smtClean="0">
                              <a:latin typeface="Cambria Math" panose="02040503050406030204" pitchFamily="18" charset="0"/>
                              <a:ea typeface="Cambria Math" panose="02040503050406030204" pitchFamily="18" charset="0"/>
                            </a:rPr>
                            <m:t>2</m:t>
                          </m:r>
                        </m:sub>
                      </m:sSub>
                      <m:d>
                        <m:dPr>
                          <m:ctrlPr>
                            <a:rPr lang="en-US" i="1" smtClean="0">
                              <a:latin typeface="Cambria Math" panose="02040503050406030204" pitchFamily="18" charset="0"/>
                              <a:ea typeface="Cambria Math" panose="02040503050406030204" pitchFamily="18" charset="0"/>
                            </a:rPr>
                          </m:ctrlPr>
                        </m:dPr>
                        <m:e>
                          <m:sSubSup>
                            <m:sSubSupPr>
                              <m:ctrlPr>
                                <a:rPr lang="en-US" i="1" smtClean="0">
                                  <a:solidFill>
                                    <a:srgbClr val="0000FF"/>
                                  </a:solidFill>
                                  <a:latin typeface="Cambria Math" panose="02040503050406030204" pitchFamily="18" charset="0"/>
                                  <a:ea typeface="Cambria Math" panose="02040503050406030204" pitchFamily="18" charset="0"/>
                                </a:rPr>
                              </m:ctrlPr>
                            </m:sSubSupPr>
                            <m:e>
                              <m:r>
                                <a:rPr lang="en-US" i="1">
                                  <a:solidFill>
                                    <a:srgbClr val="0000FF"/>
                                  </a:solidFill>
                                  <a:latin typeface="Cambria Math" panose="02040503050406030204" pitchFamily="18" charset="0"/>
                                  <a:ea typeface="Cambria Math" panose="02040503050406030204" pitchFamily="18" charset="0"/>
                                </a:rPr>
                                <m:t>𝑝</m:t>
                              </m:r>
                            </m:e>
                            <m:sub>
                              <m:r>
                                <a:rPr lang="en-US" b="0" i="1" smtClean="0">
                                  <a:solidFill>
                                    <a:srgbClr val="0000FF"/>
                                  </a:solidFill>
                                  <a:latin typeface="Cambria Math" panose="02040503050406030204" pitchFamily="18" charset="0"/>
                                  <a:ea typeface="Cambria Math" panose="02040503050406030204" pitchFamily="18" charset="0"/>
                                </a:rPr>
                                <m:t>1</m:t>
                              </m:r>
                            </m:sub>
                            <m:sup>
                              <m:r>
                                <a:rPr lang="en-US" i="1">
                                  <a:solidFill>
                                    <a:srgbClr val="0000FF"/>
                                  </a:solidFill>
                                  <a:latin typeface="Cambria Math" panose="02040503050406030204" pitchFamily="18" charset="0"/>
                                  <a:ea typeface="Cambria Math" panose="02040503050406030204" pitchFamily="18" charset="0"/>
                                </a:rPr>
                                <m:t>∗</m:t>
                              </m:r>
                            </m:sup>
                          </m:sSubSup>
                        </m:e>
                      </m:d>
                    </m:oMath>
                  </m:oMathPara>
                </a14:m>
                <a:endParaRPr lang="en-US" dirty="0"/>
              </a:p>
            </p:txBody>
          </p:sp>
        </mc:Choice>
        <mc:Fallback xmlns="">
          <p:sp>
            <p:nvSpPr>
              <p:cNvPr id="22" name="TextBox 21">
                <a:extLst>
                  <a:ext uri="{FF2B5EF4-FFF2-40B4-BE49-F238E27FC236}">
                    <a16:creationId xmlns="" xmlns:a16="http://schemas.microsoft.com/office/drawing/2014/main" xmlns:a14="http://schemas.microsoft.com/office/drawing/2010/main" id="{B2BF38F2-786F-664E-C1F8-A4C2FCBA790B}"/>
                  </a:ext>
                </a:extLst>
              </p:cNvPr>
              <p:cNvSpPr txBox="1">
                <a:spLocks noRot="1" noChangeAspect="1" noMove="1" noResize="1" noEditPoints="1" noAdjustHandles="1" noChangeArrowheads="1" noChangeShapeType="1" noTextEdit="1"/>
              </p:cNvSpPr>
              <p:nvPr/>
            </p:nvSpPr>
            <p:spPr>
              <a:xfrm>
                <a:off x="8004510" y="4164425"/>
                <a:ext cx="699294" cy="276999"/>
              </a:xfrm>
              <a:prstGeom prst="rect">
                <a:avLst/>
              </a:prstGeom>
              <a:blipFill rotWithShape="0">
                <a:blip r:embed="rId10"/>
                <a:stretch>
                  <a:fillRect l="-7826" b="-2391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D0CDFF36-7C31-3762-CAEF-662404CE02E3}"/>
                  </a:ext>
                </a:extLst>
              </p:cNvPr>
              <p:cNvSpPr txBox="1"/>
              <p:nvPr/>
            </p:nvSpPr>
            <p:spPr>
              <a:xfrm>
                <a:off x="8005921" y="1891285"/>
                <a:ext cx="3047116" cy="28187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𝑒</m:t>
                      </m:r>
                      <m:r>
                        <a:rPr lang="en-US" i="1">
                          <a:latin typeface="Cambria Math" panose="02040503050406030204" pitchFamily="18" charset="0"/>
                        </a:rPr>
                        <m:t>.</m:t>
                      </m:r>
                      <m:r>
                        <a:rPr lang="en-US" i="1">
                          <a:latin typeface="Cambria Math" panose="02040503050406030204" pitchFamily="18" charset="0"/>
                        </a:rPr>
                        <m:t>𝑔</m:t>
                      </m:r>
                      <m:r>
                        <a:rPr lang="en-US" i="1">
                          <a:latin typeface="Cambria Math" panose="02040503050406030204" pitchFamily="18" charset="0"/>
                        </a:rPr>
                        <m:t>., </m:t>
                      </m:r>
                      <m:r>
                        <a:rPr lang="en-US" i="1">
                          <a:latin typeface="Cambria Math" panose="02040503050406030204" pitchFamily="18" charset="0"/>
                        </a:rPr>
                        <m:t>𝐶𝑜𝑏𝑏</m:t>
                      </m:r>
                      <m:r>
                        <a:rPr lang="en-US" i="1">
                          <a:latin typeface="Cambria Math" panose="02040503050406030204" pitchFamily="18" charset="0"/>
                        </a:rPr>
                        <m:t>−</m:t>
                      </m:r>
                      <m:r>
                        <a:rPr lang="en-US" i="1">
                          <a:latin typeface="Cambria Math" panose="02040503050406030204" pitchFamily="18" charset="0"/>
                        </a:rPr>
                        <m:t>𝐷𝑜𝑢𝑔𝑙𝑎𝑠</m:t>
                      </m:r>
                      <m:r>
                        <a:rPr lang="en-US" i="1" smtClean="0">
                          <a:latin typeface="Cambria Math" panose="02040503050406030204" pitchFamily="18" charset="0"/>
                          <a:ea typeface="Cambria Math" panose="02040503050406030204" pitchFamily="18" charset="0"/>
                        </a:rPr>
                        <m:t>≡</m:t>
                      </m:r>
                      <m:sSubSup>
                        <m:sSubSupPr>
                          <m:ctrlPr>
                            <a:rPr lang="en-US" i="1" smtClean="0">
                              <a:latin typeface="Cambria Math" panose="02040503050406030204" pitchFamily="18" charset="0"/>
                              <a:ea typeface="Cambria Math" panose="02040503050406030204" pitchFamily="18" charset="0"/>
                            </a:rPr>
                          </m:ctrlPr>
                        </m:sSubSupPr>
                        <m:e>
                          <m:r>
                            <a:rPr lang="en-US" b="0" i="1" smtClean="0">
                              <a:latin typeface="Cambria Math" panose="02040503050406030204" pitchFamily="18" charset="0"/>
                              <a:ea typeface="Cambria Math" panose="02040503050406030204" pitchFamily="18" charset="0"/>
                            </a:rPr>
                            <m:t>𝐾</m:t>
                          </m:r>
                        </m:e>
                        <m:sub>
                          <m:r>
                            <a:rPr lang="en-US" b="0" i="1" smtClean="0">
                              <a:latin typeface="Cambria Math" panose="02040503050406030204" pitchFamily="18" charset="0"/>
                              <a:ea typeface="Cambria Math" panose="02040503050406030204" pitchFamily="18" charset="0"/>
                            </a:rPr>
                            <m:t>1</m:t>
                          </m:r>
                        </m:sub>
                        <m:sup>
                          <m:r>
                            <a:rPr lang="en-US" b="0" i="1" smtClean="0">
                              <a:latin typeface="Cambria Math" panose="02040503050406030204" pitchFamily="18" charset="0"/>
                              <a:ea typeface="Cambria Math" panose="02040503050406030204" pitchFamily="18" charset="0"/>
                            </a:rPr>
                            <m:t>0</m:t>
                          </m:r>
                        </m:sup>
                      </m:sSubSup>
                      <m:sSubSup>
                        <m:sSubSupPr>
                          <m:ctrlPr>
                            <a:rPr lang="en-US" i="1" smtClean="0">
                              <a:solidFill>
                                <a:srgbClr val="0000FF"/>
                              </a:solidFill>
                              <a:latin typeface="Cambria Math" panose="02040503050406030204" pitchFamily="18" charset="0"/>
                              <a:ea typeface="Cambria Math" panose="02040503050406030204" pitchFamily="18" charset="0"/>
                            </a:rPr>
                          </m:ctrlPr>
                        </m:sSubSupPr>
                        <m:e>
                          <m:r>
                            <a:rPr lang="en-US" b="0" i="1" smtClean="0">
                              <a:solidFill>
                                <a:srgbClr val="0000FF"/>
                              </a:solidFill>
                              <a:latin typeface="Cambria Math" panose="02040503050406030204" pitchFamily="18" charset="0"/>
                              <a:ea typeface="Cambria Math" panose="02040503050406030204" pitchFamily="18" charset="0"/>
                            </a:rPr>
                            <m:t>𝐿</m:t>
                          </m:r>
                        </m:e>
                        <m:sub>
                          <m:r>
                            <a:rPr lang="en-US" b="0" i="1" smtClean="0">
                              <a:solidFill>
                                <a:srgbClr val="0000FF"/>
                              </a:solidFill>
                              <a:latin typeface="Cambria Math" panose="02040503050406030204" pitchFamily="18" charset="0"/>
                              <a:ea typeface="Cambria Math" panose="02040503050406030204" pitchFamily="18" charset="0"/>
                            </a:rPr>
                            <m:t>1</m:t>
                          </m:r>
                        </m:sub>
                        <m:sup>
                          <m:r>
                            <a:rPr lang="en-US" b="0" i="1" smtClean="0">
                              <a:solidFill>
                                <a:srgbClr val="0000FF"/>
                              </a:solidFill>
                              <a:latin typeface="Cambria Math" panose="02040503050406030204" pitchFamily="18" charset="0"/>
                              <a:ea typeface="Cambria Math" panose="02040503050406030204" pitchFamily="18" charset="0"/>
                            </a:rPr>
                            <m:t>1</m:t>
                          </m:r>
                        </m:sup>
                      </m:sSubSup>
                    </m:oMath>
                  </m:oMathPara>
                </a14:m>
                <a:endParaRPr lang="en-US" dirty="0"/>
              </a:p>
            </p:txBody>
          </p:sp>
        </mc:Choice>
        <mc:Fallback xmlns="">
          <p:sp>
            <p:nvSpPr>
              <p:cNvPr id="23" name="TextBox 22">
                <a:extLst>
                  <a:ext uri="{FF2B5EF4-FFF2-40B4-BE49-F238E27FC236}">
                    <a16:creationId xmlns="" xmlns:a16="http://schemas.microsoft.com/office/drawing/2014/main" xmlns:a14="http://schemas.microsoft.com/office/drawing/2010/main" id="{D0CDFF36-7C31-3762-CAEF-662404CE02E3}"/>
                  </a:ext>
                </a:extLst>
              </p:cNvPr>
              <p:cNvSpPr txBox="1">
                <a:spLocks noRot="1" noChangeAspect="1" noMove="1" noResize="1" noEditPoints="1" noAdjustHandles="1" noChangeArrowheads="1" noChangeShapeType="1" noTextEdit="1"/>
              </p:cNvSpPr>
              <p:nvPr/>
            </p:nvSpPr>
            <p:spPr>
              <a:xfrm>
                <a:off x="8005921" y="1891285"/>
                <a:ext cx="3047116" cy="281872"/>
              </a:xfrm>
              <a:prstGeom prst="rect">
                <a:avLst/>
              </a:prstGeom>
              <a:blipFill rotWithShape="0">
                <a:blip r:embed="rId11"/>
                <a:stretch>
                  <a:fillRect l="-600" t="-2174" r="-400" b="-3478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13459528-9363-CE75-F764-B0B9FBEB5415}"/>
                  </a:ext>
                </a:extLst>
              </p:cNvPr>
              <p:cNvSpPr txBox="1"/>
              <p:nvPr/>
            </p:nvSpPr>
            <p:spPr>
              <a:xfrm>
                <a:off x="8005921" y="2939199"/>
                <a:ext cx="3047501" cy="28245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𝑒</m:t>
                      </m:r>
                      <m:r>
                        <a:rPr lang="en-US" i="1">
                          <a:latin typeface="Cambria Math" panose="02040503050406030204" pitchFamily="18" charset="0"/>
                        </a:rPr>
                        <m:t>.</m:t>
                      </m:r>
                      <m:r>
                        <a:rPr lang="en-US" i="1">
                          <a:latin typeface="Cambria Math" panose="02040503050406030204" pitchFamily="18" charset="0"/>
                        </a:rPr>
                        <m:t>𝑔</m:t>
                      </m:r>
                      <m:r>
                        <a:rPr lang="en-US" i="1">
                          <a:latin typeface="Cambria Math" panose="02040503050406030204" pitchFamily="18" charset="0"/>
                        </a:rPr>
                        <m:t>.,</m:t>
                      </m:r>
                      <m:r>
                        <a:rPr lang="en-US" i="1">
                          <a:latin typeface="Cambria Math" panose="02040503050406030204" pitchFamily="18" charset="0"/>
                        </a:rPr>
                        <m:t>𝐶𝑜𝑏𝑏</m:t>
                      </m:r>
                      <m:r>
                        <a:rPr lang="en-US" i="1">
                          <a:latin typeface="Cambria Math" panose="02040503050406030204" pitchFamily="18" charset="0"/>
                        </a:rPr>
                        <m:t>−</m:t>
                      </m:r>
                      <m:r>
                        <a:rPr lang="en-US" i="1">
                          <a:latin typeface="Cambria Math" panose="02040503050406030204" pitchFamily="18" charset="0"/>
                        </a:rPr>
                        <m:t>𝐷𝑜𝑢𝑔𝑙𝑎𝑠</m:t>
                      </m:r>
                      <m:r>
                        <a:rPr lang="en-US" i="1" smtClean="0">
                          <a:latin typeface="Cambria Math" panose="02040503050406030204" pitchFamily="18" charset="0"/>
                          <a:ea typeface="Cambria Math" panose="02040503050406030204" pitchFamily="18" charset="0"/>
                        </a:rPr>
                        <m:t>≡</m:t>
                      </m:r>
                      <m:sSubSup>
                        <m:sSubSupPr>
                          <m:ctrlPr>
                            <a:rPr lang="en-US" i="1" smtClean="0">
                              <a:solidFill>
                                <a:srgbClr val="FF0000"/>
                              </a:solidFill>
                              <a:latin typeface="Cambria Math" panose="02040503050406030204" pitchFamily="18" charset="0"/>
                              <a:ea typeface="Cambria Math" panose="02040503050406030204" pitchFamily="18" charset="0"/>
                            </a:rPr>
                          </m:ctrlPr>
                        </m:sSubSupPr>
                        <m:e>
                          <m:r>
                            <a:rPr lang="en-US" b="0" i="1" smtClean="0">
                              <a:solidFill>
                                <a:srgbClr val="FF0000"/>
                              </a:solidFill>
                              <a:latin typeface="Cambria Math" panose="02040503050406030204" pitchFamily="18" charset="0"/>
                              <a:ea typeface="Cambria Math" panose="02040503050406030204" pitchFamily="18" charset="0"/>
                            </a:rPr>
                            <m:t>𝐾</m:t>
                          </m:r>
                        </m:e>
                        <m:sub>
                          <m:r>
                            <a:rPr lang="en-US" b="0" i="1" smtClean="0">
                              <a:solidFill>
                                <a:srgbClr val="FF0000"/>
                              </a:solidFill>
                              <a:latin typeface="Cambria Math" panose="02040503050406030204" pitchFamily="18" charset="0"/>
                              <a:ea typeface="Cambria Math" panose="02040503050406030204" pitchFamily="18" charset="0"/>
                            </a:rPr>
                            <m:t>2</m:t>
                          </m:r>
                        </m:sub>
                        <m:sup>
                          <m:r>
                            <a:rPr lang="en-US" b="0" i="1" smtClean="0">
                              <a:solidFill>
                                <a:srgbClr val="FF0000"/>
                              </a:solidFill>
                              <a:latin typeface="Cambria Math" panose="02040503050406030204" pitchFamily="18" charset="0"/>
                              <a:ea typeface="Cambria Math" panose="02040503050406030204" pitchFamily="18" charset="0"/>
                            </a:rPr>
                            <m:t>1</m:t>
                          </m:r>
                        </m:sup>
                      </m:sSubSup>
                      <m:sSubSup>
                        <m:sSubSupPr>
                          <m:ctrlPr>
                            <a:rPr lang="en-US" i="1" smtClean="0">
                              <a:latin typeface="Cambria Math" panose="02040503050406030204" pitchFamily="18" charset="0"/>
                              <a:ea typeface="Cambria Math" panose="02040503050406030204" pitchFamily="18" charset="0"/>
                            </a:rPr>
                          </m:ctrlPr>
                        </m:sSubSupPr>
                        <m:e>
                          <m:r>
                            <a:rPr lang="en-US" b="0" i="1" smtClean="0">
                              <a:latin typeface="Cambria Math" panose="02040503050406030204" pitchFamily="18" charset="0"/>
                              <a:ea typeface="Cambria Math" panose="02040503050406030204" pitchFamily="18" charset="0"/>
                            </a:rPr>
                            <m:t>𝐿</m:t>
                          </m:r>
                        </m:e>
                        <m:sub>
                          <m:r>
                            <a:rPr lang="en-US" b="0" i="1" smtClean="0">
                              <a:latin typeface="Cambria Math" panose="02040503050406030204" pitchFamily="18" charset="0"/>
                              <a:ea typeface="Cambria Math" panose="02040503050406030204" pitchFamily="18" charset="0"/>
                            </a:rPr>
                            <m:t>2</m:t>
                          </m:r>
                        </m:sub>
                        <m:sup>
                          <m:r>
                            <a:rPr lang="en-US" b="0" i="1" smtClean="0">
                              <a:latin typeface="Cambria Math" panose="02040503050406030204" pitchFamily="18" charset="0"/>
                              <a:ea typeface="Cambria Math" panose="02040503050406030204" pitchFamily="18" charset="0"/>
                            </a:rPr>
                            <m:t>0</m:t>
                          </m:r>
                        </m:sup>
                      </m:sSubSup>
                    </m:oMath>
                  </m:oMathPara>
                </a14:m>
                <a:endParaRPr lang="en-US" dirty="0"/>
              </a:p>
            </p:txBody>
          </p:sp>
        </mc:Choice>
        <mc:Fallback xmlns="">
          <p:sp>
            <p:nvSpPr>
              <p:cNvPr id="24" name="TextBox 23">
                <a:extLst>
                  <a:ext uri="{FF2B5EF4-FFF2-40B4-BE49-F238E27FC236}">
                    <a16:creationId xmlns="" xmlns:a16="http://schemas.microsoft.com/office/drawing/2014/main" xmlns:a14="http://schemas.microsoft.com/office/drawing/2010/main" id="{13459528-9363-CE75-F764-B0B9FBEB5415}"/>
                  </a:ext>
                </a:extLst>
              </p:cNvPr>
              <p:cNvSpPr txBox="1">
                <a:spLocks noRot="1" noChangeAspect="1" noMove="1" noResize="1" noEditPoints="1" noAdjustHandles="1" noChangeArrowheads="1" noChangeShapeType="1" noTextEdit="1"/>
              </p:cNvSpPr>
              <p:nvPr/>
            </p:nvSpPr>
            <p:spPr>
              <a:xfrm>
                <a:off x="8005921" y="2939199"/>
                <a:ext cx="3047501" cy="282450"/>
              </a:xfrm>
              <a:prstGeom prst="rect">
                <a:avLst/>
              </a:prstGeom>
              <a:blipFill rotWithShape="0">
                <a:blip r:embed="rId12"/>
                <a:stretch>
                  <a:fillRect l="-600" t="-2174" r="-600" b="-3478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60565CFC-BA0F-92AD-6FE3-CF4D34840FD3}"/>
                  </a:ext>
                </a:extLst>
              </p:cNvPr>
              <p:cNvSpPr txBox="1"/>
              <p:nvPr/>
            </p:nvSpPr>
            <p:spPr>
              <a:xfrm>
                <a:off x="7787901" y="4565436"/>
                <a:ext cx="3185487" cy="28245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𝑒</m:t>
                      </m:r>
                      <m:r>
                        <a:rPr lang="en-US" i="1">
                          <a:latin typeface="Cambria Math" panose="02040503050406030204" pitchFamily="18" charset="0"/>
                        </a:rPr>
                        <m:t>.</m:t>
                      </m:r>
                      <m:r>
                        <a:rPr lang="en-US" i="1">
                          <a:latin typeface="Cambria Math" panose="02040503050406030204" pitchFamily="18" charset="0"/>
                        </a:rPr>
                        <m:t>𝑔</m:t>
                      </m:r>
                      <m:r>
                        <a:rPr lang="en-US" i="1">
                          <a:latin typeface="Cambria Math" panose="02040503050406030204" pitchFamily="18" charset="0"/>
                        </a:rPr>
                        <m:t>.,</m:t>
                      </m:r>
                      <m:r>
                        <a:rPr lang="en-US" i="1">
                          <a:latin typeface="Cambria Math" panose="02040503050406030204" pitchFamily="18" charset="0"/>
                        </a:rPr>
                        <m:t>𝐶𝑜𝑏𝑏</m:t>
                      </m:r>
                      <m:r>
                        <a:rPr lang="en-US" i="1">
                          <a:latin typeface="Cambria Math" panose="02040503050406030204" pitchFamily="18" charset="0"/>
                        </a:rPr>
                        <m:t>−</m:t>
                      </m:r>
                      <m:r>
                        <a:rPr lang="en-US" i="1">
                          <a:latin typeface="Cambria Math" panose="02040503050406030204" pitchFamily="18" charset="0"/>
                        </a:rPr>
                        <m:t>𝐷𝑜𝑢𝑔𝑙𝑎𝑠</m:t>
                      </m:r>
                      <m:r>
                        <a:rPr lang="en-US" i="1">
                          <a:latin typeface="Cambria Math" panose="02040503050406030204" pitchFamily="18" charset="0"/>
                        </a:rPr>
                        <m:t>:≡</m:t>
                      </m:r>
                      <m:sSubSup>
                        <m:sSubSupPr>
                          <m:ctrlPr>
                            <a:rPr lang="en-US" i="1" smtClean="0">
                              <a:solidFill>
                                <a:schemeClr val="tx1"/>
                              </a:solidFill>
                              <a:latin typeface="Cambria Math" panose="02040503050406030204" pitchFamily="18" charset="0"/>
                              <a:ea typeface="Cambria Math" panose="02040503050406030204" pitchFamily="18" charset="0"/>
                            </a:rPr>
                          </m:ctrlPr>
                        </m:sSubSupPr>
                        <m:e>
                          <m:r>
                            <a:rPr lang="en-US" b="0" i="1" smtClean="0">
                              <a:solidFill>
                                <a:schemeClr val="tx1"/>
                              </a:solidFill>
                              <a:latin typeface="Cambria Math" panose="02040503050406030204" pitchFamily="18" charset="0"/>
                              <a:ea typeface="Cambria Math" panose="02040503050406030204" pitchFamily="18" charset="0"/>
                            </a:rPr>
                            <m:t>𝐾</m:t>
                          </m:r>
                        </m:e>
                        <m:sub>
                          <m:r>
                            <a:rPr lang="en-US" b="0" i="1" smtClean="0">
                              <a:solidFill>
                                <a:schemeClr val="tx1"/>
                              </a:solidFill>
                              <a:latin typeface="Cambria Math" panose="02040503050406030204" pitchFamily="18" charset="0"/>
                              <a:ea typeface="Cambria Math" panose="02040503050406030204" pitchFamily="18" charset="0"/>
                            </a:rPr>
                            <m:t>2</m:t>
                          </m:r>
                        </m:sub>
                        <m:sup>
                          <m:r>
                            <a:rPr lang="en-US" b="0" i="1" smtClean="0">
                              <a:solidFill>
                                <a:schemeClr val="tx1"/>
                              </a:solidFill>
                              <a:latin typeface="Cambria Math" panose="02040503050406030204" pitchFamily="18" charset="0"/>
                              <a:ea typeface="Cambria Math" panose="02040503050406030204" pitchFamily="18" charset="0"/>
                            </a:rPr>
                            <m:t>0</m:t>
                          </m:r>
                        </m:sup>
                      </m:sSubSup>
                      <m:sSubSup>
                        <m:sSubSupPr>
                          <m:ctrlPr>
                            <a:rPr lang="en-US" i="1" smtClean="0">
                              <a:solidFill>
                                <a:srgbClr val="0000FF"/>
                              </a:solidFill>
                              <a:latin typeface="Cambria Math" panose="02040503050406030204" pitchFamily="18" charset="0"/>
                              <a:ea typeface="Cambria Math" panose="02040503050406030204" pitchFamily="18" charset="0"/>
                            </a:rPr>
                          </m:ctrlPr>
                        </m:sSubSupPr>
                        <m:e>
                          <m:r>
                            <a:rPr lang="en-US" i="1">
                              <a:solidFill>
                                <a:srgbClr val="0000FF"/>
                              </a:solidFill>
                              <a:latin typeface="Cambria Math" panose="02040503050406030204" pitchFamily="18" charset="0"/>
                              <a:ea typeface="Cambria Math" panose="02040503050406030204" pitchFamily="18" charset="0"/>
                            </a:rPr>
                            <m:t>𝐿</m:t>
                          </m:r>
                        </m:e>
                        <m:sub>
                          <m:r>
                            <a:rPr lang="en-US" b="0" i="1" smtClean="0">
                              <a:solidFill>
                                <a:srgbClr val="0000FF"/>
                              </a:solidFill>
                              <a:latin typeface="Cambria Math" panose="02040503050406030204" pitchFamily="18" charset="0"/>
                              <a:ea typeface="Cambria Math" panose="02040503050406030204" pitchFamily="18" charset="0"/>
                            </a:rPr>
                            <m:t>2</m:t>
                          </m:r>
                        </m:sub>
                        <m:sup>
                          <m:r>
                            <a:rPr lang="en-US" b="0" i="1" smtClean="0">
                              <a:solidFill>
                                <a:srgbClr val="0000FF"/>
                              </a:solidFill>
                              <a:latin typeface="Cambria Math" panose="02040503050406030204" pitchFamily="18" charset="0"/>
                              <a:ea typeface="Cambria Math" panose="02040503050406030204" pitchFamily="18" charset="0"/>
                            </a:rPr>
                            <m:t>1</m:t>
                          </m:r>
                        </m:sup>
                      </m:sSubSup>
                    </m:oMath>
                  </m:oMathPara>
                </a14:m>
                <a:endParaRPr lang="en-US" dirty="0"/>
              </a:p>
            </p:txBody>
          </p:sp>
        </mc:Choice>
        <mc:Fallback xmlns="">
          <p:sp>
            <p:nvSpPr>
              <p:cNvPr id="25" name="TextBox 24">
                <a:extLst>
                  <a:ext uri="{FF2B5EF4-FFF2-40B4-BE49-F238E27FC236}">
                    <a16:creationId xmlns="" xmlns:a16="http://schemas.microsoft.com/office/drawing/2014/main" xmlns:a14="http://schemas.microsoft.com/office/drawing/2010/main" id="{60565CFC-BA0F-92AD-6FE3-CF4D34840FD3}"/>
                  </a:ext>
                </a:extLst>
              </p:cNvPr>
              <p:cNvSpPr txBox="1">
                <a:spLocks noRot="1" noChangeAspect="1" noMove="1" noResize="1" noEditPoints="1" noAdjustHandles="1" noChangeArrowheads="1" noChangeShapeType="1" noTextEdit="1"/>
              </p:cNvSpPr>
              <p:nvPr/>
            </p:nvSpPr>
            <p:spPr>
              <a:xfrm>
                <a:off x="7787901" y="4565436"/>
                <a:ext cx="3185487" cy="282450"/>
              </a:xfrm>
              <a:prstGeom prst="rect">
                <a:avLst/>
              </a:prstGeom>
              <a:blipFill rotWithShape="0">
                <a:blip r:embed="rId13"/>
                <a:stretch>
                  <a:fillRect t="-2174" b="-3478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19C6F340-0D6C-17E4-3F6B-1F1F22FE5FAD}"/>
                  </a:ext>
                </a:extLst>
              </p:cNvPr>
              <p:cNvSpPr txBox="1"/>
              <p:nvPr/>
            </p:nvSpPr>
            <p:spPr>
              <a:xfrm>
                <a:off x="4091289" y="5717628"/>
                <a:ext cx="4762489" cy="461665"/>
              </a:xfrm>
              <a:prstGeom prst="rect">
                <a:avLst/>
              </a:prstGeom>
              <a:noFill/>
            </p:spPr>
            <p:txBody>
              <a:bodyPr wrap="square">
                <a:spAutoFit/>
              </a:bodyPr>
              <a:lstStyle/>
              <a:p>
                <a14:m>
                  <m:oMath xmlns:m="http://schemas.openxmlformats.org/officeDocument/2006/math">
                    <m:sSub>
                      <m:sSubPr>
                        <m:ctrlPr>
                          <a:rPr lang="en-US" sz="2400" i="1" smtClean="0">
                            <a:solidFill>
                              <a:schemeClr val="tx1"/>
                            </a:solidFill>
                            <a:latin typeface="Cambria Math" panose="02040503050406030204" pitchFamily="18" charset="0"/>
                            <a:ea typeface="Cambria Math" panose="02040503050406030204" pitchFamily="18" charset="0"/>
                          </a:rPr>
                        </m:ctrlPr>
                      </m:sSubPr>
                      <m:e>
                        <m:r>
                          <a:rPr lang="en-US" sz="2400" b="0" i="1" smtClean="0">
                            <a:solidFill>
                              <a:schemeClr val="tx1"/>
                            </a:solidFill>
                            <a:latin typeface="Cambria Math" panose="02040503050406030204" pitchFamily="18" charset="0"/>
                            <a:ea typeface="Cambria Math" panose="02040503050406030204" pitchFamily="18" charset="0"/>
                          </a:rPr>
                          <m:t>𝑑</m:t>
                        </m:r>
                      </m:e>
                      <m:sub>
                        <m:r>
                          <a:rPr lang="en-US" sz="2400" b="0" i="1" smtClean="0">
                            <a:solidFill>
                              <a:schemeClr val="tx1"/>
                            </a:solidFill>
                            <a:latin typeface="Cambria Math" panose="02040503050406030204" pitchFamily="18" charset="0"/>
                            <a:ea typeface="Cambria Math" panose="02040503050406030204" pitchFamily="18" charset="0"/>
                          </a:rPr>
                          <m:t>12</m:t>
                        </m:r>
                      </m:sub>
                    </m:sSub>
                    <m:r>
                      <a:rPr lang="en-US" sz="2400" i="1">
                        <a:solidFill>
                          <a:schemeClr val="tx1"/>
                        </a:solidFill>
                        <a:latin typeface="Cambria Math" panose="02040503050406030204" pitchFamily="18" charset="0"/>
                        <a:ea typeface="Cambria Math" panose="02040503050406030204" pitchFamily="18" charset="0"/>
                      </a:rPr>
                      <m:t>≡</m:t>
                    </m:r>
                    <m:r>
                      <m:rPr>
                        <m:nor/>
                      </m:rPr>
                      <a:rPr lang="en-US" sz="2400" dirty="0">
                        <a:solidFill>
                          <a:schemeClr val="tx1"/>
                        </a:solidFill>
                      </a:rPr>
                      <m:t>|</m:t>
                    </m:r>
                    <m:sSub>
                      <m:sSubPr>
                        <m:ctrlPr>
                          <a:rPr lang="en-US" sz="2400" b="0" i="1" dirty="0" smtClean="0">
                            <a:solidFill>
                              <a:srgbClr val="FF0000"/>
                            </a:solidFill>
                            <a:latin typeface="Cambria Math" panose="02040503050406030204" pitchFamily="18" charset="0"/>
                          </a:rPr>
                        </m:ctrlPr>
                      </m:sSubPr>
                      <m:e>
                        <m:r>
                          <a:rPr lang="en-US" sz="2400" b="0" i="1" dirty="0" smtClean="0">
                            <a:solidFill>
                              <a:srgbClr val="FF0000"/>
                            </a:solidFill>
                            <a:latin typeface="Cambria Math" panose="02040503050406030204" pitchFamily="18" charset="0"/>
                          </a:rPr>
                          <m:t>𝑦</m:t>
                        </m:r>
                      </m:e>
                      <m:sub>
                        <m:r>
                          <a:rPr lang="en-US" sz="2400" b="0" i="1" dirty="0" smtClean="0">
                            <a:solidFill>
                              <a:srgbClr val="FF0000"/>
                            </a:solidFill>
                            <a:latin typeface="Cambria Math" panose="02040503050406030204" pitchFamily="18" charset="0"/>
                          </a:rPr>
                          <m:t>2</m:t>
                        </m:r>
                      </m:sub>
                    </m:sSub>
                    <m:r>
                      <a:rPr lang="en-US" sz="2400" b="0" i="1" dirty="0" smtClean="0">
                        <a:solidFill>
                          <a:schemeClr val="tx1"/>
                        </a:solidFill>
                        <a:latin typeface="Cambria Math" panose="02040503050406030204" pitchFamily="18" charset="0"/>
                      </a:rPr>
                      <m:t>(</m:t>
                    </m:r>
                    <m:sSubSup>
                      <m:sSubSupPr>
                        <m:ctrlPr>
                          <a:rPr lang="en-US" sz="2400" b="0" i="1" dirty="0" smtClean="0">
                            <a:solidFill>
                              <a:srgbClr val="0000FF"/>
                            </a:solidFill>
                            <a:latin typeface="Cambria Math" panose="02040503050406030204" pitchFamily="18" charset="0"/>
                          </a:rPr>
                        </m:ctrlPr>
                      </m:sSubSupPr>
                      <m:e>
                        <m:r>
                          <a:rPr lang="en-US" sz="2400" b="0" i="1" dirty="0" smtClean="0">
                            <a:solidFill>
                              <a:srgbClr val="0000FF"/>
                            </a:solidFill>
                            <a:latin typeface="Cambria Math" panose="02040503050406030204" pitchFamily="18" charset="0"/>
                          </a:rPr>
                          <m:t>𝑝</m:t>
                        </m:r>
                      </m:e>
                      <m:sub>
                        <m:r>
                          <a:rPr lang="en-US" sz="2400" b="0" i="1" dirty="0" smtClean="0">
                            <a:solidFill>
                              <a:srgbClr val="0000FF"/>
                            </a:solidFill>
                            <a:latin typeface="Cambria Math" panose="02040503050406030204" pitchFamily="18" charset="0"/>
                          </a:rPr>
                          <m:t>1</m:t>
                        </m:r>
                      </m:sub>
                      <m:sup>
                        <m:r>
                          <a:rPr lang="en-US" sz="2400" b="0" i="1" dirty="0" smtClean="0">
                            <a:solidFill>
                              <a:srgbClr val="0000FF"/>
                            </a:solidFill>
                            <a:latin typeface="Cambria Math" panose="02040503050406030204" pitchFamily="18" charset="0"/>
                          </a:rPr>
                          <m:t>∗</m:t>
                        </m:r>
                      </m:sup>
                    </m:sSubSup>
                    <m:r>
                      <a:rPr lang="en-US" sz="2400" b="0" i="1" dirty="0" smtClean="0">
                        <a:solidFill>
                          <a:schemeClr val="tx1"/>
                        </a:solidFill>
                        <a:latin typeface="Cambria Math" panose="02040503050406030204" pitchFamily="18" charset="0"/>
                      </a:rPr>
                      <m:t>)</m:t>
                    </m:r>
                    <m:r>
                      <a:rPr lang="en-US" sz="2400" b="0" i="1" smtClean="0">
                        <a:solidFill>
                          <a:schemeClr val="tx1"/>
                        </a:solidFill>
                        <a:latin typeface="Cambria Math" panose="02040503050406030204" pitchFamily="18" charset="0"/>
                        <a:ea typeface="Cambria Math" panose="02040503050406030204" pitchFamily="18" charset="0"/>
                      </a:rPr>
                      <m:t>−</m:t>
                    </m:r>
                    <m:sSub>
                      <m:sSubPr>
                        <m:ctrlPr>
                          <a:rPr lang="en-US" sz="2400" i="1">
                            <a:solidFill>
                              <a:schemeClr val="tx1"/>
                            </a:solidFill>
                            <a:latin typeface="Cambria Math" panose="02040503050406030204" pitchFamily="18" charset="0"/>
                            <a:ea typeface="Cambria Math" panose="02040503050406030204" pitchFamily="18" charset="0"/>
                          </a:rPr>
                        </m:ctrlPr>
                      </m:sSubPr>
                      <m:e>
                        <m:r>
                          <a:rPr lang="en-US" sz="2400" i="1" smtClean="0">
                            <a:solidFill>
                              <a:srgbClr val="FF0000"/>
                            </a:solidFill>
                            <a:latin typeface="Cambria Math" panose="02040503050406030204" pitchFamily="18" charset="0"/>
                            <a:ea typeface="Cambria Math" panose="02040503050406030204" pitchFamily="18" charset="0"/>
                          </a:rPr>
                          <m:t>𝑦</m:t>
                        </m:r>
                      </m:e>
                      <m:sub>
                        <m:r>
                          <a:rPr lang="en-US" sz="2400" i="1" smtClean="0">
                            <a:solidFill>
                              <a:srgbClr val="FF0000"/>
                            </a:solidFill>
                            <a:latin typeface="Cambria Math" panose="02040503050406030204" pitchFamily="18" charset="0"/>
                            <a:ea typeface="Cambria Math" panose="02040503050406030204" pitchFamily="18" charset="0"/>
                          </a:rPr>
                          <m:t>2</m:t>
                        </m:r>
                      </m:sub>
                    </m:sSub>
                    <m:r>
                      <a:rPr lang="en-US" sz="2400" i="1">
                        <a:solidFill>
                          <a:schemeClr val="tx1"/>
                        </a:solidFill>
                        <a:latin typeface="Cambria Math" panose="02040503050406030204" pitchFamily="18" charset="0"/>
                        <a:ea typeface="Cambria Math" panose="02040503050406030204" pitchFamily="18" charset="0"/>
                      </a:rPr>
                      <m:t>(</m:t>
                    </m:r>
                    <m:sSubSup>
                      <m:sSubSupPr>
                        <m:ctrlPr>
                          <a:rPr lang="en-US" sz="2400" i="1" smtClean="0">
                            <a:solidFill>
                              <a:srgbClr val="FF0000"/>
                            </a:solidFill>
                            <a:latin typeface="Cambria Math" panose="02040503050406030204" pitchFamily="18" charset="0"/>
                            <a:ea typeface="Cambria Math" panose="02040503050406030204" pitchFamily="18" charset="0"/>
                          </a:rPr>
                        </m:ctrlPr>
                      </m:sSubSupPr>
                      <m:e>
                        <m:r>
                          <a:rPr lang="en-US" sz="2400" i="1">
                            <a:solidFill>
                              <a:srgbClr val="FF0000"/>
                            </a:solidFill>
                            <a:latin typeface="Cambria Math" panose="02040503050406030204" pitchFamily="18" charset="0"/>
                            <a:ea typeface="Cambria Math" panose="02040503050406030204" pitchFamily="18" charset="0"/>
                          </a:rPr>
                          <m:t>𝑝</m:t>
                        </m:r>
                      </m:e>
                      <m:sub>
                        <m:r>
                          <a:rPr lang="en-US" sz="2400" i="1">
                            <a:solidFill>
                              <a:srgbClr val="FF0000"/>
                            </a:solidFill>
                            <a:latin typeface="Cambria Math" panose="02040503050406030204" pitchFamily="18" charset="0"/>
                            <a:ea typeface="Cambria Math" panose="02040503050406030204" pitchFamily="18" charset="0"/>
                          </a:rPr>
                          <m:t>2</m:t>
                        </m:r>
                      </m:sub>
                      <m:sup>
                        <m:r>
                          <a:rPr lang="en-US" sz="2400" i="1">
                            <a:solidFill>
                              <a:srgbClr val="FF0000"/>
                            </a:solidFill>
                            <a:latin typeface="Cambria Math" panose="02040503050406030204" pitchFamily="18" charset="0"/>
                            <a:ea typeface="Cambria Math" panose="02040503050406030204" pitchFamily="18" charset="0"/>
                          </a:rPr>
                          <m:t>∗</m:t>
                        </m:r>
                      </m:sup>
                    </m:sSubSup>
                    <m:r>
                      <a:rPr lang="en-US" sz="2400" i="1">
                        <a:solidFill>
                          <a:schemeClr val="tx1"/>
                        </a:solidFill>
                        <a:latin typeface="Cambria Math" panose="02040503050406030204" pitchFamily="18" charset="0"/>
                        <a:ea typeface="Cambria Math" panose="02040503050406030204" pitchFamily="18" charset="0"/>
                      </a:rPr>
                      <m:t>)</m:t>
                    </m:r>
                  </m:oMath>
                </a14:m>
                <a:r>
                  <a:rPr lang="en-US" sz="2400" dirty="0">
                    <a:solidFill>
                      <a:schemeClr val="tx1"/>
                    </a:solidFill>
                  </a:rPr>
                  <a:t>|</a:t>
                </a:r>
                <a:endParaRPr lang="en-US" sz="1400" dirty="0">
                  <a:solidFill>
                    <a:schemeClr val="tx1"/>
                  </a:solidFill>
                </a:endParaRPr>
              </a:p>
            </p:txBody>
          </p:sp>
        </mc:Choice>
        <mc:Fallback xmlns="">
          <p:sp>
            <p:nvSpPr>
              <p:cNvPr id="26" name="TextBox 25">
                <a:extLst>
                  <a:ext uri="{FF2B5EF4-FFF2-40B4-BE49-F238E27FC236}">
                    <a16:creationId xmlns:a16="http://schemas.microsoft.com/office/drawing/2014/main" xmlns="" xmlns:a14="http://schemas.microsoft.com/office/drawing/2010/main" id="{19C6F340-0D6C-17E4-3F6B-1F1F22FE5FAD}"/>
                  </a:ext>
                </a:extLst>
              </p:cNvPr>
              <p:cNvSpPr txBox="1">
                <a:spLocks noRot="1" noChangeAspect="1" noMove="1" noResize="1" noEditPoints="1" noAdjustHandles="1" noChangeArrowheads="1" noChangeShapeType="1" noTextEdit="1"/>
              </p:cNvSpPr>
              <p:nvPr/>
            </p:nvSpPr>
            <p:spPr>
              <a:xfrm>
                <a:off x="4091289" y="5717628"/>
                <a:ext cx="4762489" cy="461665"/>
              </a:xfrm>
              <a:prstGeom prst="rect">
                <a:avLst/>
              </a:prstGeom>
              <a:blipFill rotWithShape="0">
                <a:blip r:embed="rId14"/>
                <a:stretch>
                  <a:fillRect l="-384" t="-10526" b="-28947"/>
                </a:stretch>
              </a:blipFill>
            </p:spPr>
            <p:txBody>
              <a:bodyPr/>
              <a:lstStyle/>
              <a:p>
                <a:r>
                  <a:rPr lang="en-US">
                    <a:noFill/>
                  </a:rPr>
                  <a:t> </a:t>
                </a:r>
              </a:p>
            </p:txBody>
          </p:sp>
        </mc:Fallback>
      </mc:AlternateContent>
      <p:grpSp>
        <p:nvGrpSpPr>
          <p:cNvPr id="28" name="Group 27">
            <a:extLst>
              <a:ext uri="{FF2B5EF4-FFF2-40B4-BE49-F238E27FC236}">
                <a16:creationId xmlns:a16="http://schemas.microsoft.com/office/drawing/2014/main" id="{4E3BCC6E-0A1C-6841-0EBA-9AF81714E2F0}"/>
              </a:ext>
            </a:extLst>
          </p:cNvPr>
          <p:cNvGrpSpPr/>
          <p:nvPr/>
        </p:nvGrpSpPr>
        <p:grpSpPr>
          <a:xfrm>
            <a:off x="3162804" y="3980622"/>
            <a:ext cx="4841706" cy="1018310"/>
            <a:chOff x="3869950" y="4953796"/>
            <a:chExt cx="4841706" cy="1018310"/>
          </a:xfrm>
        </p:grpSpPr>
        <p:grpSp>
          <p:nvGrpSpPr>
            <p:cNvPr id="29" name="Group 28">
              <a:extLst>
                <a:ext uri="{FF2B5EF4-FFF2-40B4-BE49-F238E27FC236}">
                  <a16:creationId xmlns:a16="http://schemas.microsoft.com/office/drawing/2014/main" id="{34DD0AAF-E423-3B47-4843-1105CDF523B6}"/>
                </a:ext>
              </a:extLst>
            </p:cNvPr>
            <p:cNvGrpSpPr/>
            <p:nvPr/>
          </p:nvGrpSpPr>
          <p:grpSpPr>
            <a:xfrm>
              <a:off x="3869950" y="4953796"/>
              <a:ext cx="4037440" cy="1018310"/>
              <a:chOff x="3810316" y="4680454"/>
              <a:chExt cx="4037440" cy="1018310"/>
            </a:xfrm>
          </p:grpSpPr>
          <p:grpSp>
            <p:nvGrpSpPr>
              <p:cNvPr id="31" name="Group 30">
                <a:extLst>
                  <a:ext uri="{FF2B5EF4-FFF2-40B4-BE49-F238E27FC236}">
                    <a16:creationId xmlns:a16="http://schemas.microsoft.com/office/drawing/2014/main" id="{2923C10F-3321-6096-3EF2-3D3ADF509368}"/>
                  </a:ext>
                </a:extLst>
              </p:cNvPr>
              <p:cNvGrpSpPr/>
              <p:nvPr/>
            </p:nvGrpSpPr>
            <p:grpSpPr>
              <a:xfrm>
                <a:off x="5254347" y="4680454"/>
                <a:ext cx="2593409" cy="979205"/>
                <a:chOff x="3888718" y="924475"/>
                <a:chExt cx="4466010" cy="1704975"/>
              </a:xfrm>
            </p:grpSpPr>
            <p:pic>
              <p:nvPicPr>
                <p:cNvPr id="33" name="Picture 8" descr="1,561 Chaotic Office Illustrations &amp; Clip Art - iStock">
                  <a:extLst>
                    <a:ext uri="{FF2B5EF4-FFF2-40B4-BE49-F238E27FC236}">
                      <a16:creationId xmlns:a16="http://schemas.microsoft.com/office/drawing/2014/main" id="{1FF508DC-954E-0AB7-758F-38EF6F949C6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52975" y="924475"/>
                  <a:ext cx="2686050" cy="1704975"/>
                </a:xfrm>
                <a:prstGeom prst="rect">
                  <a:avLst/>
                </a:prstGeom>
                <a:noFill/>
                <a:ln w="25400">
                  <a:solidFill>
                    <a:schemeClr val="tx1"/>
                  </a:solidFill>
                </a:ln>
                <a:extLst>
                  <a:ext uri="{909E8E84-426E-40DD-AFC4-6F175D3DCCD1}">
                    <a14:hiddenFill xmlns:a14="http://schemas.microsoft.com/office/drawing/2010/main">
                      <a:solidFill>
                        <a:srgbClr val="FFFFFF"/>
                      </a:solidFill>
                    </a14:hiddenFill>
                  </a:ext>
                </a:extLst>
              </p:spPr>
            </p:pic>
            <p:sp>
              <p:nvSpPr>
                <p:cNvPr id="34" name="Arrow: Right 7">
                  <a:extLst>
                    <a:ext uri="{FF2B5EF4-FFF2-40B4-BE49-F238E27FC236}">
                      <a16:creationId xmlns:a16="http://schemas.microsoft.com/office/drawing/2014/main" id="{60F8AA34-8F1E-54F5-EDA0-7A0C6D725155}"/>
                    </a:ext>
                  </a:extLst>
                </p:cNvPr>
                <p:cNvSpPr/>
                <p:nvPr/>
              </p:nvSpPr>
              <p:spPr>
                <a:xfrm>
                  <a:off x="3888718" y="1253734"/>
                  <a:ext cx="612518" cy="1046456"/>
                </a:xfrm>
                <a:prstGeom prst="rightArrow">
                  <a:avLst/>
                </a:prstGeom>
                <a:solidFill>
                  <a:srgbClr val="0000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Arrow: Right 8">
                  <a:extLst>
                    <a:ext uri="{FF2B5EF4-FFF2-40B4-BE49-F238E27FC236}">
                      <a16:creationId xmlns:a16="http://schemas.microsoft.com/office/drawing/2014/main" id="{A6E8631B-95B1-F5DD-E7A5-06ACC8C4B356}"/>
                    </a:ext>
                  </a:extLst>
                </p:cNvPr>
                <p:cNvSpPr/>
                <p:nvPr/>
              </p:nvSpPr>
              <p:spPr>
                <a:xfrm>
                  <a:off x="7690764" y="1253734"/>
                  <a:ext cx="663964" cy="1046456"/>
                </a:xfrm>
                <a:prstGeom prst="rightArrow">
                  <a:avLst/>
                </a:prstGeom>
                <a:solidFill>
                  <a:srgbClr val="0000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32" name="Picture 16" descr="Page 18 | Loading trucks Vectors &amp; Illustrations for Free Download | Freepik">
                <a:extLst>
                  <a:ext uri="{FF2B5EF4-FFF2-40B4-BE49-F238E27FC236}">
                    <a16:creationId xmlns:a16="http://schemas.microsoft.com/office/drawing/2014/main" id="{470321D5-F2A0-5B47-015E-DC76F247B7C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flipH="1">
                <a:off x="3810316" y="4795559"/>
                <a:ext cx="1355324" cy="903205"/>
              </a:xfrm>
              <a:prstGeom prst="rect">
                <a:avLst/>
              </a:prstGeom>
              <a:noFill/>
              <a:extLst>
                <a:ext uri="{909E8E84-426E-40DD-AFC4-6F175D3DCCD1}">
                  <a14:hiddenFill xmlns:a14="http://schemas.microsoft.com/office/drawing/2010/main">
                    <a:solidFill>
                      <a:srgbClr val="FFFFFF"/>
                    </a:solidFill>
                  </a14:hiddenFill>
                </a:ext>
              </a:extLst>
            </p:spPr>
          </p:pic>
        </p:grpSp>
        <p:sp>
          <p:nvSpPr>
            <p:cNvPr id="30" name="TextBox 29">
              <a:extLst>
                <a:ext uri="{FF2B5EF4-FFF2-40B4-BE49-F238E27FC236}">
                  <a16:creationId xmlns:a16="http://schemas.microsoft.com/office/drawing/2014/main" id="{A784AB3E-E9D9-EC54-1FED-660D738E46B5}"/>
                </a:ext>
              </a:extLst>
            </p:cNvPr>
            <p:cNvSpPr txBox="1"/>
            <p:nvPr/>
          </p:nvSpPr>
          <p:spPr>
            <a:xfrm>
              <a:off x="7966221" y="5039319"/>
              <a:ext cx="745435" cy="830997"/>
            </a:xfrm>
            <a:prstGeom prst="rect">
              <a:avLst/>
            </a:prstGeom>
            <a:noFill/>
          </p:spPr>
          <p:txBody>
            <a:bodyPr wrap="square" rtlCol="0">
              <a:spAutoFit/>
            </a:bodyPr>
            <a:lstStyle/>
            <a:p>
              <a:pPr algn="ctr"/>
              <a:r>
                <a:rPr lang="en-US" sz="4800" dirty="0">
                  <a:solidFill>
                    <a:srgbClr val="00B050"/>
                  </a:solidFill>
                </a:rPr>
                <a:t>?</a:t>
              </a:r>
            </a:p>
          </p:txBody>
        </p:sp>
      </p:grpSp>
      <p:sp>
        <p:nvSpPr>
          <p:cNvPr id="36" name="슬라이드 번호 개체 틀 35"/>
          <p:cNvSpPr>
            <a:spLocks noGrp="1"/>
          </p:cNvSpPr>
          <p:nvPr>
            <p:ph type="sldNum" sz="quarter" idx="12"/>
          </p:nvPr>
        </p:nvSpPr>
        <p:spPr/>
        <p:txBody>
          <a:bodyPr/>
          <a:lstStyle/>
          <a:p>
            <a:fld id="{A2C2B4BD-AE20-47F9-B696-7823EEB95881}" type="slidenum">
              <a:rPr lang="en-US" smtClean="0"/>
              <a:t>5</a:t>
            </a:fld>
            <a:endParaRPr lang="en-US"/>
          </a:p>
        </p:txBody>
      </p:sp>
      <p:sp>
        <p:nvSpPr>
          <p:cNvPr id="37" name="직사각형 36"/>
          <p:cNvSpPr/>
          <p:nvPr/>
        </p:nvSpPr>
        <p:spPr>
          <a:xfrm>
            <a:off x="2214701" y="6256233"/>
            <a:ext cx="8601650" cy="369332"/>
          </a:xfrm>
          <a:prstGeom prst="rect">
            <a:avLst/>
          </a:prstGeom>
        </p:spPr>
        <p:txBody>
          <a:bodyPr wrap="none">
            <a:spAutoFit/>
          </a:bodyPr>
          <a:lstStyle/>
          <a:p>
            <a:r>
              <a:rPr lang="en-US" dirty="0">
                <a:solidFill>
                  <a:srgbClr val="000000"/>
                </a:solidFill>
                <a:latin typeface="Arial" panose="020B0604020202020204" pitchFamily="34" charset="0"/>
                <a:cs typeface="Arial" panose="020B0604020202020204" pitchFamily="34" charset="0"/>
              </a:rPr>
              <a:t>If this distance to cross by Firm 1 is high, it is a difficult task; so M&amp;A is less likely. </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75901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F76D2DAC-CC31-70AC-C0A1-808339094140}"/>
              </a:ext>
            </a:extLst>
          </p:cNvPr>
          <p:cNvSpPr txBox="1"/>
          <p:nvPr/>
        </p:nvSpPr>
        <p:spPr>
          <a:xfrm>
            <a:off x="498380" y="291890"/>
            <a:ext cx="10775503" cy="523220"/>
          </a:xfrm>
          <a:prstGeom prst="rect">
            <a:avLst/>
          </a:prstGeom>
          <a:noFill/>
        </p:spPr>
        <p:txBody>
          <a:bodyPr wrap="square" rtlCol="0">
            <a:spAutoFit/>
          </a:bodyPr>
          <a:lstStyle/>
          <a:p>
            <a:r>
              <a:rPr lang="en-US" sz="2800" dirty="0">
                <a:latin typeface="Arial" panose="020B0604020202020204" pitchFamily="34" charset="0"/>
                <a:cs typeface="Arial" panose="020B0604020202020204" pitchFamily="34" charset="0"/>
              </a:rPr>
              <a:t>A Bigger Picture of Our Main Idea: “Style” as a Function!</a:t>
            </a:r>
          </a:p>
        </p:txBody>
      </p:sp>
      <p:sp>
        <p:nvSpPr>
          <p:cNvPr id="36" name="슬라이드 번호 개체 틀 35"/>
          <p:cNvSpPr>
            <a:spLocks noGrp="1"/>
          </p:cNvSpPr>
          <p:nvPr>
            <p:ph type="sldNum" sz="quarter" idx="12"/>
          </p:nvPr>
        </p:nvSpPr>
        <p:spPr/>
        <p:txBody>
          <a:bodyPr/>
          <a:lstStyle/>
          <a:p>
            <a:fld id="{A2C2B4BD-AE20-47F9-B696-7823EEB95881}" type="slidenum">
              <a:rPr lang="en-US" smtClean="0"/>
              <a:t>6</a:t>
            </a:fld>
            <a:endParaRPr lang="en-US"/>
          </a:p>
        </p:txBody>
      </p:sp>
      <p:pic>
        <p:nvPicPr>
          <p:cNvPr id="27" name="그림 26"/>
          <p:cNvPicPr>
            <a:picLocks noChangeAspect="1"/>
          </p:cNvPicPr>
          <p:nvPr/>
        </p:nvPicPr>
        <p:blipFill>
          <a:blip r:embed="rId3"/>
          <a:stretch>
            <a:fillRect/>
          </a:stretch>
        </p:blipFill>
        <p:spPr>
          <a:xfrm>
            <a:off x="633029" y="1689666"/>
            <a:ext cx="10924489" cy="4266634"/>
          </a:xfrm>
          <a:prstGeom prst="rect">
            <a:avLst/>
          </a:prstGeom>
        </p:spPr>
      </p:pic>
    </p:spTree>
    <p:extLst>
      <p:ext uri="{BB962C8B-B14F-4D97-AF65-F5344CB8AC3E}">
        <p14:creationId xmlns:p14="http://schemas.microsoft.com/office/powerpoint/2010/main" val="10280324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F76D2DAC-CC31-70AC-C0A1-808339094140}"/>
              </a:ext>
            </a:extLst>
          </p:cNvPr>
          <p:cNvSpPr txBox="1"/>
          <p:nvPr/>
        </p:nvSpPr>
        <p:spPr>
          <a:xfrm>
            <a:off x="498380" y="291890"/>
            <a:ext cx="10775503" cy="523220"/>
          </a:xfrm>
          <a:prstGeom prst="rect">
            <a:avLst/>
          </a:prstGeom>
          <a:noFill/>
        </p:spPr>
        <p:txBody>
          <a:bodyPr wrap="square" rtlCol="0">
            <a:spAutoFit/>
          </a:bodyPr>
          <a:lstStyle/>
          <a:p>
            <a:r>
              <a:rPr lang="en-US" sz="2800" dirty="0">
                <a:latin typeface="Arial" panose="020B0604020202020204" pitchFamily="34" charset="0"/>
                <a:cs typeface="Arial" panose="020B0604020202020204" pitchFamily="34" charset="0"/>
              </a:rPr>
              <a:t>A Bigger Picture of Our Main Idea: “Style” as a Function!</a:t>
            </a:r>
          </a:p>
        </p:txBody>
      </p:sp>
      <p:sp>
        <p:nvSpPr>
          <p:cNvPr id="36" name="슬라이드 번호 개체 틀 35"/>
          <p:cNvSpPr>
            <a:spLocks noGrp="1"/>
          </p:cNvSpPr>
          <p:nvPr>
            <p:ph type="sldNum" sz="quarter" idx="12"/>
          </p:nvPr>
        </p:nvSpPr>
        <p:spPr/>
        <p:txBody>
          <a:bodyPr/>
          <a:lstStyle/>
          <a:p>
            <a:fld id="{A2C2B4BD-AE20-47F9-B696-7823EEB95881}" type="slidenum">
              <a:rPr lang="en-US" smtClean="0"/>
              <a:t>7</a:t>
            </a:fld>
            <a:endParaRPr lang="en-US"/>
          </a:p>
        </p:txBody>
      </p:sp>
      <p:pic>
        <p:nvPicPr>
          <p:cNvPr id="2" name="그림 1"/>
          <p:cNvPicPr>
            <a:picLocks noChangeAspect="1"/>
          </p:cNvPicPr>
          <p:nvPr/>
        </p:nvPicPr>
        <p:blipFill>
          <a:blip r:embed="rId3"/>
          <a:stretch>
            <a:fillRect/>
          </a:stretch>
        </p:blipFill>
        <p:spPr>
          <a:xfrm>
            <a:off x="498380" y="1560532"/>
            <a:ext cx="10338354" cy="2033567"/>
          </a:xfrm>
          <a:prstGeom prst="rect">
            <a:avLst/>
          </a:prstGeom>
        </p:spPr>
      </p:pic>
      <p:sp>
        <p:nvSpPr>
          <p:cNvPr id="6" name="직사각형 5"/>
          <p:cNvSpPr/>
          <p:nvPr/>
        </p:nvSpPr>
        <p:spPr>
          <a:xfrm>
            <a:off x="498380" y="3862079"/>
            <a:ext cx="9413154" cy="1323439"/>
          </a:xfrm>
          <a:prstGeom prst="rect">
            <a:avLst/>
          </a:prstGeom>
        </p:spPr>
        <p:txBody>
          <a:bodyPr wrap="none">
            <a:spAutoFit/>
          </a:bodyPr>
          <a:lstStyle/>
          <a:p>
            <a:r>
              <a:rPr lang="en-US" sz="2000" dirty="0">
                <a:solidFill>
                  <a:srgbClr val="0000FF"/>
                </a:solidFill>
                <a:latin typeface="Arial" panose="020B0604020202020204" pitchFamily="34" charset="0"/>
                <a:cs typeface="Arial" panose="020B0604020202020204" pitchFamily="34" charset="0"/>
              </a:rPr>
              <a:t>Many important quantities in economics could be understood as styles (functions)</a:t>
            </a:r>
          </a:p>
          <a:p>
            <a:r>
              <a:rPr lang="en-US" sz="2000" dirty="0">
                <a:solidFill>
                  <a:srgbClr val="0000FF"/>
                </a:solidFill>
                <a:latin typeface="Arial" panose="020B0604020202020204" pitchFamily="34" charset="0"/>
                <a:cs typeface="Arial" panose="020B0604020202020204" pitchFamily="34" charset="0"/>
              </a:rPr>
              <a:t>e.g., managerial style (Bertrand and </a:t>
            </a:r>
            <a:r>
              <a:rPr lang="en-US" sz="2000" dirty="0" err="1">
                <a:solidFill>
                  <a:srgbClr val="0000FF"/>
                </a:solidFill>
                <a:latin typeface="Arial" panose="020B0604020202020204" pitchFamily="34" charset="0"/>
                <a:cs typeface="Arial" panose="020B0604020202020204" pitchFamily="34" charset="0"/>
              </a:rPr>
              <a:t>Schoar</a:t>
            </a:r>
            <a:r>
              <a:rPr lang="en-US" sz="2000" dirty="0">
                <a:solidFill>
                  <a:srgbClr val="0000FF"/>
                </a:solidFill>
                <a:latin typeface="Arial" panose="020B0604020202020204" pitchFamily="34" charset="0"/>
                <a:cs typeface="Arial" panose="020B0604020202020204" pitchFamily="34" charset="0"/>
              </a:rPr>
              <a:t> , 2003)</a:t>
            </a:r>
          </a:p>
          <a:p>
            <a:endParaRPr lang="en-US" sz="2000" dirty="0">
              <a:solidFill>
                <a:srgbClr val="0000FF"/>
              </a:solidFill>
              <a:latin typeface="Arial" panose="020B0604020202020204" pitchFamily="34" charset="0"/>
              <a:cs typeface="Arial" panose="020B0604020202020204" pitchFamily="34" charset="0"/>
            </a:endParaRPr>
          </a:p>
          <a:p>
            <a:r>
              <a:rPr lang="en-US" sz="2000" dirty="0">
                <a:solidFill>
                  <a:srgbClr val="0000FF"/>
                </a:solidFill>
                <a:latin typeface="Arial" panose="020B0604020202020204" pitchFamily="34" charset="0"/>
                <a:cs typeface="Arial" panose="020B0604020202020204" pitchFamily="34" charset="0"/>
              </a:rPr>
              <a:t>We identify firms’ production styles and measure their differences!</a:t>
            </a:r>
          </a:p>
        </p:txBody>
      </p:sp>
    </p:spTree>
    <p:extLst>
      <p:ext uri="{BB962C8B-B14F-4D97-AF65-F5344CB8AC3E}">
        <p14:creationId xmlns:p14="http://schemas.microsoft.com/office/powerpoint/2010/main" val="13341989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0B47C63-B3D5-90D4-9A65-5E12931ACCE0}"/>
              </a:ext>
            </a:extLst>
          </p:cNvPr>
          <p:cNvSpPr txBox="1"/>
          <p:nvPr/>
        </p:nvSpPr>
        <p:spPr>
          <a:xfrm>
            <a:off x="93229" y="361211"/>
            <a:ext cx="5598427" cy="538609"/>
          </a:xfrm>
          <a:prstGeom prst="rect">
            <a:avLst/>
          </a:prstGeom>
          <a:noFill/>
        </p:spPr>
        <p:txBody>
          <a:bodyPr wrap="square" rtlCol="0">
            <a:spAutoFit/>
          </a:bodyPr>
          <a:lstStyle/>
          <a:p>
            <a:r>
              <a:rPr lang="en-US" sz="2900" dirty="0">
                <a:latin typeface="Arial" panose="020B0604020202020204" pitchFamily="34" charset="0"/>
                <a:cs typeface="Arial" panose="020B0604020202020204" pitchFamily="34" charset="0"/>
              </a:rPr>
              <a:t>Industry Distance</a:t>
            </a:r>
          </a:p>
        </p:txBody>
      </p:sp>
      <p:grpSp>
        <p:nvGrpSpPr>
          <p:cNvPr id="3" name="Group 2">
            <a:extLst>
              <a:ext uri="{FF2B5EF4-FFF2-40B4-BE49-F238E27FC236}">
                <a16:creationId xmlns:a16="http://schemas.microsoft.com/office/drawing/2014/main" id="{9B6D6BD2-4FD5-491B-9EF0-4AFAADE26E0B}"/>
              </a:ext>
            </a:extLst>
          </p:cNvPr>
          <p:cNvGrpSpPr/>
          <p:nvPr/>
        </p:nvGrpSpPr>
        <p:grpSpPr>
          <a:xfrm>
            <a:off x="87556" y="1879846"/>
            <a:ext cx="3884579" cy="2773612"/>
            <a:chOff x="1878334" y="1343489"/>
            <a:chExt cx="3910035" cy="3066173"/>
          </a:xfrm>
        </p:grpSpPr>
        <p:grpSp>
          <p:nvGrpSpPr>
            <p:cNvPr id="4" name="Group 3">
              <a:extLst>
                <a:ext uri="{FF2B5EF4-FFF2-40B4-BE49-F238E27FC236}">
                  <a16:creationId xmlns:a16="http://schemas.microsoft.com/office/drawing/2014/main" id="{FFE98ECF-0279-FBC6-B666-98A9DA0C1E01}"/>
                </a:ext>
              </a:extLst>
            </p:cNvPr>
            <p:cNvGrpSpPr/>
            <p:nvPr/>
          </p:nvGrpSpPr>
          <p:grpSpPr>
            <a:xfrm>
              <a:off x="1878334" y="1343489"/>
              <a:ext cx="3910035" cy="3066173"/>
              <a:chOff x="1878334" y="1343489"/>
              <a:chExt cx="3910035" cy="3066173"/>
            </a:xfrm>
          </p:grpSpPr>
          <p:grpSp>
            <p:nvGrpSpPr>
              <p:cNvPr id="10" name="Group 9">
                <a:extLst>
                  <a:ext uri="{FF2B5EF4-FFF2-40B4-BE49-F238E27FC236}">
                    <a16:creationId xmlns:a16="http://schemas.microsoft.com/office/drawing/2014/main" id="{4B1F59A9-F321-4FC7-0B3B-5AD77EEDD54F}"/>
                  </a:ext>
                </a:extLst>
              </p:cNvPr>
              <p:cNvGrpSpPr/>
              <p:nvPr/>
            </p:nvGrpSpPr>
            <p:grpSpPr>
              <a:xfrm>
                <a:off x="2006921" y="1674423"/>
                <a:ext cx="3584343" cy="2420591"/>
                <a:chOff x="2006921" y="1674423"/>
                <a:chExt cx="3584343" cy="2420591"/>
              </a:xfrm>
            </p:grpSpPr>
            <p:grpSp>
              <p:nvGrpSpPr>
                <p:cNvPr id="19" name="Group 18">
                  <a:extLst>
                    <a:ext uri="{FF2B5EF4-FFF2-40B4-BE49-F238E27FC236}">
                      <a16:creationId xmlns:a16="http://schemas.microsoft.com/office/drawing/2014/main" id="{AF548FDE-E9BE-DB16-0A55-EA67243CB24F}"/>
                    </a:ext>
                  </a:extLst>
                </p:cNvPr>
                <p:cNvGrpSpPr/>
                <p:nvPr/>
              </p:nvGrpSpPr>
              <p:grpSpPr>
                <a:xfrm>
                  <a:off x="2006921" y="1674423"/>
                  <a:ext cx="3584343" cy="2420591"/>
                  <a:chOff x="2006921" y="1674423"/>
                  <a:chExt cx="3584343" cy="2420591"/>
                </a:xfrm>
              </p:grpSpPr>
              <p:sp>
                <p:nvSpPr>
                  <p:cNvPr id="56" name="Oval 55">
                    <a:extLst>
                      <a:ext uri="{FF2B5EF4-FFF2-40B4-BE49-F238E27FC236}">
                        <a16:creationId xmlns:a16="http://schemas.microsoft.com/office/drawing/2014/main" id="{772BE205-3204-910B-3300-18933B4316EC}"/>
                      </a:ext>
                    </a:extLst>
                  </p:cNvPr>
                  <p:cNvSpPr/>
                  <p:nvPr/>
                </p:nvSpPr>
                <p:spPr>
                  <a:xfrm>
                    <a:off x="2006929" y="1674423"/>
                    <a:ext cx="308759" cy="308759"/>
                  </a:xfrm>
                  <a:prstGeom prst="ellipse">
                    <a:avLst/>
                  </a:prstGeom>
                  <a:solidFill>
                    <a:srgbClr val="00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a:extLst>
                      <a:ext uri="{FF2B5EF4-FFF2-40B4-BE49-F238E27FC236}">
                        <a16:creationId xmlns:a16="http://schemas.microsoft.com/office/drawing/2014/main" id="{FAF22747-8420-5A9D-B3C8-47D1390897EC}"/>
                      </a:ext>
                    </a:extLst>
                  </p:cNvPr>
                  <p:cNvSpPr/>
                  <p:nvPr/>
                </p:nvSpPr>
                <p:spPr>
                  <a:xfrm>
                    <a:off x="2006928" y="2159332"/>
                    <a:ext cx="308759" cy="308759"/>
                  </a:xfrm>
                  <a:prstGeom prst="ellipse">
                    <a:avLst/>
                  </a:prstGeom>
                  <a:solidFill>
                    <a:srgbClr val="00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a:extLst>
                      <a:ext uri="{FF2B5EF4-FFF2-40B4-BE49-F238E27FC236}">
                        <a16:creationId xmlns:a16="http://schemas.microsoft.com/office/drawing/2014/main" id="{DC684006-CAE3-F4C3-7096-B0C42AF0FD9A}"/>
                      </a:ext>
                    </a:extLst>
                  </p:cNvPr>
                  <p:cNvSpPr/>
                  <p:nvPr/>
                </p:nvSpPr>
                <p:spPr>
                  <a:xfrm>
                    <a:off x="2006921" y="3301346"/>
                    <a:ext cx="308759" cy="308759"/>
                  </a:xfrm>
                  <a:prstGeom prst="ellipse">
                    <a:avLst/>
                  </a:prstGeom>
                  <a:solidFill>
                    <a:srgbClr val="00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a:extLst>
                      <a:ext uri="{FF2B5EF4-FFF2-40B4-BE49-F238E27FC236}">
                        <a16:creationId xmlns:a16="http://schemas.microsoft.com/office/drawing/2014/main" id="{2851CB8F-040B-A552-2231-6A37F6D822FA}"/>
                      </a:ext>
                    </a:extLst>
                  </p:cNvPr>
                  <p:cNvSpPr/>
                  <p:nvPr/>
                </p:nvSpPr>
                <p:spPr>
                  <a:xfrm>
                    <a:off x="2006921" y="3786255"/>
                    <a:ext cx="308759" cy="308759"/>
                  </a:xfrm>
                  <a:prstGeom prst="ellipse">
                    <a:avLst/>
                  </a:prstGeom>
                  <a:solidFill>
                    <a:srgbClr val="00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a:extLst>
                      <a:ext uri="{FF2B5EF4-FFF2-40B4-BE49-F238E27FC236}">
                        <a16:creationId xmlns:a16="http://schemas.microsoft.com/office/drawing/2014/main" id="{4225BF76-D84B-80BB-3423-3B95D2215832}"/>
                      </a:ext>
                    </a:extLst>
                  </p:cNvPr>
                  <p:cNvSpPr/>
                  <p:nvPr/>
                </p:nvSpPr>
                <p:spPr>
                  <a:xfrm>
                    <a:off x="2658092" y="1674423"/>
                    <a:ext cx="308759" cy="308759"/>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a:extLst>
                      <a:ext uri="{FF2B5EF4-FFF2-40B4-BE49-F238E27FC236}">
                        <a16:creationId xmlns:a16="http://schemas.microsoft.com/office/drawing/2014/main" id="{530DE413-1591-6633-7078-1607953955E1}"/>
                      </a:ext>
                    </a:extLst>
                  </p:cNvPr>
                  <p:cNvSpPr/>
                  <p:nvPr/>
                </p:nvSpPr>
                <p:spPr>
                  <a:xfrm>
                    <a:off x="2658091" y="2159332"/>
                    <a:ext cx="308759" cy="308759"/>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a:extLst>
                      <a:ext uri="{FF2B5EF4-FFF2-40B4-BE49-F238E27FC236}">
                        <a16:creationId xmlns:a16="http://schemas.microsoft.com/office/drawing/2014/main" id="{87638649-F883-BC3F-946B-66F13556FC87}"/>
                      </a:ext>
                    </a:extLst>
                  </p:cNvPr>
                  <p:cNvSpPr/>
                  <p:nvPr/>
                </p:nvSpPr>
                <p:spPr>
                  <a:xfrm>
                    <a:off x="2658084" y="3301346"/>
                    <a:ext cx="308759" cy="308759"/>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60AF0FA9-980E-0F53-479B-33A8E09D8B0B}"/>
                      </a:ext>
                    </a:extLst>
                  </p:cNvPr>
                  <p:cNvSpPr/>
                  <p:nvPr/>
                </p:nvSpPr>
                <p:spPr>
                  <a:xfrm>
                    <a:off x="2658084" y="3786255"/>
                    <a:ext cx="308759" cy="308759"/>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a:extLst>
                      <a:ext uri="{FF2B5EF4-FFF2-40B4-BE49-F238E27FC236}">
                        <a16:creationId xmlns:a16="http://schemas.microsoft.com/office/drawing/2014/main" id="{661B4C8D-706B-9F31-6DAA-8DB0C3C72772}"/>
                      </a:ext>
                    </a:extLst>
                  </p:cNvPr>
                  <p:cNvSpPr/>
                  <p:nvPr/>
                </p:nvSpPr>
                <p:spPr>
                  <a:xfrm>
                    <a:off x="3980183" y="1674423"/>
                    <a:ext cx="308759" cy="308759"/>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a:extLst>
                      <a:ext uri="{FF2B5EF4-FFF2-40B4-BE49-F238E27FC236}">
                        <a16:creationId xmlns:a16="http://schemas.microsoft.com/office/drawing/2014/main" id="{E5A1F8A1-332B-EEA9-F1CB-88CAC37CC6B3}"/>
                      </a:ext>
                    </a:extLst>
                  </p:cNvPr>
                  <p:cNvSpPr/>
                  <p:nvPr/>
                </p:nvSpPr>
                <p:spPr>
                  <a:xfrm>
                    <a:off x="3980182" y="2159332"/>
                    <a:ext cx="308759" cy="308759"/>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a:extLst>
                      <a:ext uri="{FF2B5EF4-FFF2-40B4-BE49-F238E27FC236}">
                        <a16:creationId xmlns:a16="http://schemas.microsoft.com/office/drawing/2014/main" id="{57F004D1-70A7-7D65-1AF4-43B09AF5B5E2}"/>
                      </a:ext>
                    </a:extLst>
                  </p:cNvPr>
                  <p:cNvSpPr/>
                  <p:nvPr/>
                </p:nvSpPr>
                <p:spPr>
                  <a:xfrm>
                    <a:off x="3980175" y="3301346"/>
                    <a:ext cx="308759" cy="308759"/>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a:extLst>
                      <a:ext uri="{FF2B5EF4-FFF2-40B4-BE49-F238E27FC236}">
                        <a16:creationId xmlns:a16="http://schemas.microsoft.com/office/drawing/2014/main" id="{6621B78E-38B4-3F0C-3CF6-D657BA1ECF86}"/>
                      </a:ext>
                    </a:extLst>
                  </p:cNvPr>
                  <p:cNvSpPr/>
                  <p:nvPr/>
                </p:nvSpPr>
                <p:spPr>
                  <a:xfrm>
                    <a:off x="3980175" y="3786255"/>
                    <a:ext cx="308759" cy="308759"/>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a:extLst>
                      <a:ext uri="{FF2B5EF4-FFF2-40B4-BE49-F238E27FC236}">
                        <a16:creationId xmlns:a16="http://schemas.microsoft.com/office/drawing/2014/main" id="{4B7A83C9-7D11-F159-81EB-58E9B4AADC93}"/>
                      </a:ext>
                    </a:extLst>
                  </p:cNvPr>
                  <p:cNvSpPr/>
                  <p:nvPr/>
                </p:nvSpPr>
                <p:spPr>
                  <a:xfrm>
                    <a:off x="4631346" y="1674423"/>
                    <a:ext cx="308759" cy="308759"/>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8">
                    <a:extLst>
                      <a:ext uri="{FF2B5EF4-FFF2-40B4-BE49-F238E27FC236}">
                        <a16:creationId xmlns:a16="http://schemas.microsoft.com/office/drawing/2014/main" id="{D1E1365E-3264-0298-E822-D88CE1149F93}"/>
                      </a:ext>
                    </a:extLst>
                  </p:cNvPr>
                  <p:cNvSpPr/>
                  <p:nvPr/>
                </p:nvSpPr>
                <p:spPr>
                  <a:xfrm>
                    <a:off x="4631345" y="2159332"/>
                    <a:ext cx="308759" cy="308759"/>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Oval 69">
                    <a:extLst>
                      <a:ext uri="{FF2B5EF4-FFF2-40B4-BE49-F238E27FC236}">
                        <a16:creationId xmlns:a16="http://schemas.microsoft.com/office/drawing/2014/main" id="{FEF2ADEC-361A-E06E-2BC4-A9269CB60B62}"/>
                      </a:ext>
                    </a:extLst>
                  </p:cNvPr>
                  <p:cNvSpPr/>
                  <p:nvPr/>
                </p:nvSpPr>
                <p:spPr>
                  <a:xfrm>
                    <a:off x="4631338" y="3301346"/>
                    <a:ext cx="308759" cy="308759"/>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 70">
                    <a:extLst>
                      <a:ext uri="{FF2B5EF4-FFF2-40B4-BE49-F238E27FC236}">
                        <a16:creationId xmlns:a16="http://schemas.microsoft.com/office/drawing/2014/main" id="{109B97F5-5FA1-EDA1-BEDD-2326B4C1DF82}"/>
                      </a:ext>
                    </a:extLst>
                  </p:cNvPr>
                  <p:cNvSpPr/>
                  <p:nvPr/>
                </p:nvSpPr>
                <p:spPr>
                  <a:xfrm>
                    <a:off x="4631338" y="3786255"/>
                    <a:ext cx="308759" cy="308759"/>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Oval 71">
                    <a:extLst>
                      <a:ext uri="{FF2B5EF4-FFF2-40B4-BE49-F238E27FC236}">
                        <a16:creationId xmlns:a16="http://schemas.microsoft.com/office/drawing/2014/main" id="{867AA506-764D-D034-DED1-5406DD39C805}"/>
                      </a:ext>
                    </a:extLst>
                  </p:cNvPr>
                  <p:cNvSpPr/>
                  <p:nvPr/>
                </p:nvSpPr>
                <p:spPr>
                  <a:xfrm>
                    <a:off x="5282505" y="2730337"/>
                    <a:ext cx="308759" cy="308759"/>
                  </a:xfrm>
                  <a:prstGeom prst="ellipse">
                    <a:avLst/>
                  </a:prstGeom>
                  <a:solidFill>
                    <a:srgbClr val="00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3" name="Group 72">
                    <a:extLst>
                      <a:ext uri="{FF2B5EF4-FFF2-40B4-BE49-F238E27FC236}">
                        <a16:creationId xmlns:a16="http://schemas.microsoft.com/office/drawing/2014/main" id="{9D8553B5-74F0-F50E-9F1D-1997869A38D3}"/>
                      </a:ext>
                    </a:extLst>
                  </p:cNvPr>
                  <p:cNvGrpSpPr/>
                  <p:nvPr/>
                </p:nvGrpSpPr>
                <p:grpSpPr>
                  <a:xfrm>
                    <a:off x="4725850" y="2626929"/>
                    <a:ext cx="119733" cy="515578"/>
                    <a:chOff x="7129122" y="2817428"/>
                    <a:chExt cx="119733" cy="515578"/>
                  </a:xfrm>
                </p:grpSpPr>
                <p:sp>
                  <p:nvSpPr>
                    <p:cNvPr id="102" name="Oval 101">
                      <a:extLst>
                        <a:ext uri="{FF2B5EF4-FFF2-40B4-BE49-F238E27FC236}">
                          <a16:creationId xmlns:a16="http://schemas.microsoft.com/office/drawing/2014/main" id="{6501A381-FB9C-4910-3E45-BD5E738DDEE9}"/>
                        </a:ext>
                      </a:extLst>
                    </p:cNvPr>
                    <p:cNvSpPr/>
                    <p:nvPr/>
                  </p:nvSpPr>
                  <p:spPr>
                    <a:xfrm flipH="1">
                      <a:off x="7133077" y="2817428"/>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Oval 102">
                      <a:extLst>
                        <a:ext uri="{FF2B5EF4-FFF2-40B4-BE49-F238E27FC236}">
                          <a16:creationId xmlns:a16="http://schemas.microsoft.com/office/drawing/2014/main" id="{6238B86E-0814-2D64-7AF2-75307E70EDF4}"/>
                        </a:ext>
                      </a:extLst>
                    </p:cNvPr>
                    <p:cNvSpPr/>
                    <p:nvPr/>
                  </p:nvSpPr>
                  <p:spPr>
                    <a:xfrm flipH="1">
                      <a:off x="7131097" y="3017328"/>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Oval 103">
                      <a:extLst>
                        <a:ext uri="{FF2B5EF4-FFF2-40B4-BE49-F238E27FC236}">
                          <a16:creationId xmlns:a16="http://schemas.microsoft.com/office/drawing/2014/main" id="{AC51A33D-F887-CDF6-1B95-27C471C6BBA7}"/>
                        </a:ext>
                      </a:extLst>
                    </p:cNvPr>
                    <p:cNvSpPr/>
                    <p:nvPr/>
                  </p:nvSpPr>
                  <p:spPr>
                    <a:xfrm flipH="1">
                      <a:off x="7129122" y="3217228"/>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73">
                    <a:extLst>
                      <a:ext uri="{FF2B5EF4-FFF2-40B4-BE49-F238E27FC236}">
                        <a16:creationId xmlns:a16="http://schemas.microsoft.com/office/drawing/2014/main" id="{EBE4446D-0C3A-5FE9-7A27-FDAFBD4B357B}"/>
                      </a:ext>
                    </a:extLst>
                  </p:cNvPr>
                  <p:cNvGrpSpPr/>
                  <p:nvPr/>
                </p:nvGrpSpPr>
                <p:grpSpPr>
                  <a:xfrm>
                    <a:off x="4074687" y="2640287"/>
                    <a:ext cx="119733" cy="515578"/>
                    <a:chOff x="7129122" y="2817428"/>
                    <a:chExt cx="119733" cy="515578"/>
                  </a:xfrm>
                </p:grpSpPr>
                <p:sp>
                  <p:nvSpPr>
                    <p:cNvPr id="99" name="Oval 98">
                      <a:extLst>
                        <a:ext uri="{FF2B5EF4-FFF2-40B4-BE49-F238E27FC236}">
                          <a16:creationId xmlns:a16="http://schemas.microsoft.com/office/drawing/2014/main" id="{A2AA01A4-201F-ED9E-AD2F-D80DF0953250}"/>
                        </a:ext>
                      </a:extLst>
                    </p:cNvPr>
                    <p:cNvSpPr/>
                    <p:nvPr/>
                  </p:nvSpPr>
                  <p:spPr>
                    <a:xfrm flipH="1">
                      <a:off x="7133077" y="2817428"/>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Oval 99">
                      <a:extLst>
                        <a:ext uri="{FF2B5EF4-FFF2-40B4-BE49-F238E27FC236}">
                          <a16:creationId xmlns:a16="http://schemas.microsoft.com/office/drawing/2014/main" id="{B21781B7-FB16-E2D6-BA4F-9BC8C2E31DF2}"/>
                        </a:ext>
                      </a:extLst>
                    </p:cNvPr>
                    <p:cNvSpPr/>
                    <p:nvPr/>
                  </p:nvSpPr>
                  <p:spPr>
                    <a:xfrm flipH="1">
                      <a:off x="7131097" y="3017328"/>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Oval 100">
                      <a:extLst>
                        <a:ext uri="{FF2B5EF4-FFF2-40B4-BE49-F238E27FC236}">
                          <a16:creationId xmlns:a16="http://schemas.microsoft.com/office/drawing/2014/main" id="{ADFEAF5B-3736-6E89-531D-10B28CBC369E}"/>
                        </a:ext>
                      </a:extLst>
                    </p:cNvPr>
                    <p:cNvSpPr/>
                    <p:nvPr/>
                  </p:nvSpPr>
                  <p:spPr>
                    <a:xfrm flipH="1">
                      <a:off x="7129122" y="3217228"/>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5" name="Group 74">
                    <a:extLst>
                      <a:ext uri="{FF2B5EF4-FFF2-40B4-BE49-F238E27FC236}">
                        <a16:creationId xmlns:a16="http://schemas.microsoft.com/office/drawing/2014/main" id="{3A081114-080C-6C8F-BCA5-C82782ACBEE3}"/>
                      </a:ext>
                    </a:extLst>
                  </p:cNvPr>
                  <p:cNvGrpSpPr/>
                  <p:nvPr/>
                </p:nvGrpSpPr>
                <p:grpSpPr>
                  <a:xfrm>
                    <a:off x="2750049" y="2626927"/>
                    <a:ext cx="119733" cy="515578"/>
                    <a:chOff x="7129122" y="2817428"/>
                    <a:chExt cx="119733" cy="515578"/>
                  </a:xfrm>
                </p:grpSpPr>
                <p:sp>
                  <p:nvSpPr>
                    <p:cNvPr id="96" name="Oval 95">
                      <a:extLst>
                        <a:ext uri="{FF2B5EF4-FFF2-40B4-BE49-F238E27FC236}">
                          <a16:creationId xmlns:a16="http://schemas.microsoft.com/office/drawing/2014/main" id="{D8DFCBD6-F1FD-0EA1-AC14-5F3D096526A0}"/>
                        </a:ext>
                      </a:extLst>
                    </p:cNvPr>
                    <p:cNvSpPr/>
                    <p:nvPr/>
                  </p:nvSpPr>
                  <p:spPr>
                    <a:xfrm flipH="1">
                      <a:off x="7133077" y="2817428"/>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 96">
                      <a:extLst>
                        <a:ext uri="{FF2B5EF4-FFF2-40B4-BE49-F238E27FC236}">
                          <a16:creationId xmlns:a16="http://schemas.microsoft.com/office/drawing/2014/main" id="{58D7B1B5-11DB-3D2D-8EE4-4A5D4B6CDDD8}"/>
                        </a:ext>
                      </a:extLst>
                    </p:cNvPr>
                    <p:cNvSpPr/>
                    <p:nvPr/>
                  </p:nvSpPr>
                  <p:spPr>
                    <a:xfrm flipH="1">
                      <a:off x="7131097" y="3017328"/>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Oval 97">
                      <a:extLst>
                        <a:ext uri="{FF2B5EF4-FFF2-40B4-BE49-F238E27FC236}">
                          <a16:creationId xmlns:a16="http://schemas.microsoft.com/office/drawing/2014/main" id="{5C71CB99-13DF-E6F8-3BFF-38D76D42183E}"/>
                        </a:ext>
                      </a:extLst>
                    </p:cNvPr>
                    <p:cNvSpPr/>
                    <p:nvPr/>
                  </p:nvSpPr>
                  <p:spPr>
                    <a:xfrm flipH="1">
                      <a:off x="7129122" y="3217228"/>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75">
                    <a:extLst>
                      <a:ext uri="{FF2B5EF4-FFF2-40B4-BE49-F238E27FC236}">
                        <a16:creationId xmlns:a16="http://schemas.microsoft.com/office/drawing/2014/main" id="{018A3561-A0D0-F77A-627E-717EC642D0B4}"/>
                      </a:ext>
                    </a:extLst>
                  </p:cNvPr>
                  <p:cNvGrpSpPr/>
                  <p:nvPr/>
                </p:nvGrpSpPr>
                <p:grpSpPr>
                  <a:xfrm>
                    <a:off x="2101433" y="2626927"/>
                    <a:ext cx="119733" cy="515578"/>
                    <a:chOff x="7129122" y="2817428"/>
                    <a:chExt cx="119733" cy="515578"/>
                  </a:xfrm>
                </p:grpSpPr>
                <p:sp>
                  <p:nvSpPr>
                    <p:cNvPr id="93" name="Oval 92">
                      <a:extLst>
                        <a:ext uri="{FF2B5EF4-FFF2-40B4-BE49-F238E27FC236}">
                          <a16:creationId xmlns:a16="http://schemas.microsoft.com/office/drawing/2014/main" id="{E1D17F86-BA18-7596-632B-A72766D08701}"/>
                        </a:ext>
                      </a:extLst>
                    </p:cNvPr>
                    <p:cNvSpPr/>
                    <p:nvPr/>
                  </p:nvSpPr>
                  <p:spPr>
                    <a:xfrm flipH="1">
                      <a:off x="7133077" y="2817428"/>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Oval 93">
                      <a:extLst>
                        <a:ext uri="{FF2B5EF4-FFF2-40B4-BE49-F238E27FC236}">
                          <a16:creationId xmlns:a16="http://schemas.microsoft.com/office/drawing/2014/main" id="{9EB2E293-0D9B-B9D0-BFB3-135BE3985D78}"/>
                        </a:ext>
                      </a:extLst>
                    </p:cNvPr>
                    <p:cNvSpPr/>
                    <p:nvPr/>
                  </p:nvSpPr>
                  <p:spPr>
                    <a:xfrm flipH="1">
                      <a:off x="7131097" y="3017328"/>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Oval 94">
                      <a:extLst>
                        <a:ext uri="{FF2B5EF4-FFF2-40B4-BE49-F238E27FC236}">
                          <a16:creationId xmlns:a16="http://schemas.microsoft.com/office/drawing/2014/main" id="{85A0879D-159A-4A89-273F-528481F181ED}"/>
                        </a:ext>
                      </a:extLst>
                    </p:cNvPr>
                    <p:cNvSpPr/>
                    <p:nvPr/>
                  </p:nvSpPr>
                  <p:spPr>
                    <a:xfrm flipH="1">
                      <a:off x="7129122" y="3217228"/>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76">
                    <a:extLst>
                      <a:ext uri="{FF2B5EF4-FFF2-40B4-BE49-F238E27FC236}">
                        <a16:creationId xmlns:a16="http://schemas.microsoft.com/office/drawing/2014/main" id="{00A9346E-12DD-4AD7-1664-F43347C9F7CF}"/>
                      </a:ext>
                    </a:extLst>
                  </p:cNvPr>
                  <p:cNvGrpSpPr/>
                  <p:nvPr/>
                </p:nvGrpSpPr>
                <p:grpSpPr>
                  <a:xfrm>
                    <a:off x="3241575" y="1770913"/>
                    <a:ext cx="463880" cy="115778"/>
                    <a:chOff x="3159305" y="1848657"/>
                    <a:chExt cx="463880" cy="115778"/>
                  </a:xfrm>
                </p:grpSpPr>
                <p:sp>
                  <p:nvSpPr>
                    <p:cNvPr id="90" name="Oval 89">
                      <a:extLst>
                        <a:ext uri="{FF2B5EF4-FFF2-40B4-BE49-F238E27FC236}">
                          <a16:creationId xmlns:a16="http://schemas.microsoft.com/office/drawing/2014/main" id="{6DD9DBF5-09F1-89C8-2549-9B5B4BBCCF5A}"/>
                        </a:ext>
                      </a:extLst>
                    </p:cNvPr>
                    <p:cNvSpPr/>
                    <p:nvPr/>
                  </p:nvSpPr>
                  <p:spPr>
                    <a:xfrm flipH="1">
                      <a:off x="3332972" y="1848657"/>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Oval 90">
                      <a:extLst>
                        <a:ext uri="{FF2B5EF4-FFF2-40B4-BE49-F238E27FC236}">
                          <a16:creationId xmlns:a16="http://schemas.microsoft.com/office/drawing/2014/main" id="{AC5886FB-BE62-25C5-6990-38EFF8ABB041}"/>
                        </a:ext>
                      </a:extLst>
                    </p:cNvPr>
                    <p:cNvSpPr/>
                    <p:nvPr/>
                  </p:nvSpPr>
                  <p:spPr>
                    <a:xfrm flipH="1">
                      <a:off x="3159305" y="1848657"/>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Oval 91">
                      <a:extLst>
                        <a:ext uri="{FF2B5EF4-FFF2-40B4-BE49-F238E27FC236}">
                          <a16:creationId xmlns:a16="http://schemas.microsoft.com/office/drawing/2014/main" id="{9832BF68-C387-9C83-B7B0-E4BB78D5CC23}"/>
                        </a:ext>
                      </a:extLst>
                    </p:cNvPr>
                    <p:cNvSpPr/>
                    <p:nvPr/>
                  </p:nvSpPr>
                  <p:spPr>
                    <a:xfrm flipH="1">
                      <a:off x="3507407" y="1848657"/>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8" name="Group 77">
                    <a:extLst>
                      <a:ext uri="{FF2B5EF4-FFF2-40B4-BE49-F238E27FC236}">
                        <a16:creationId xmlns:a16="http://schemas.microsoft.com/office/drawing/2014/main" id="{91386D90-3368-47C2-2E21-916A8043637E}"/>
                      </a:ext>
                    </a:extLst>
                  </p:cNvPr>
                  <p:cNvGrpSpPr/>
                  <p:nvPr/>
                </p:nvGrpSpPr>
                <p:grpSpPr>
                  <a:xfrm>
                    <a:off x="3241191" y="2255822"/>
                    <a:ext cx="463880" cy="115778"/>
                    <a:chOff x="3159305" y="1848657"/>
                    <a:chExt cx="463880" cy="115778"/>
                  </a:xfrm>
                </p:grpSpPr>
                <p:sp>
                  <p:nvSpPr>
                    <p:cNvPr id="87" name="Oval 86">
                      <a:extLst>
                        <a:ext uri="{FF2B5EF4-FFF2-40B4-BE49-F238E27FC236}">
                          <a16:creationId xmlns:a16="http://schemas.microsoft.com/office/drawing/2014/main" id="{F493C044-5F4A-AF13-5761-3646363AE3B0}"/>
                        </a:ext>
                      </a:extLst>
                    </p:cNvPr>
                    <p:cNvSpPr/>
                    <p:nvPr/>
                  </p:nvSpPr>
                  <p:spPr>
                    <a:xfrm flipH="1">
                      <a:off x="3332972" y="1848657"/>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Oval 87">
                      <a:extLst>
                        <a:ext uri="{FF2B5EF4-FFF2-40B4-BE49-F238E27FC236}">
                          <a16:creationId xmlns:a16="http://schemas.microsoft.com/office/drawing/2014/main" id="{B7DA7F7A-CFF0-3713-68D5-A8E11DBD6C4D}"/>
                        </a:ext>
                      </a:extLst>
                    </p:cNvPr>
                    <p:cNvSpPr/>
                    <p:nvPr/>
                  </p:nvSpPr>
                  <p:spPr>
                    <a:xfrm flipH="1">
                      <a:off x="3159305" y="1848657"/>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Oval 88">
                      <a:extLst>
                        <a:ext uri="{FF2B5EF4-FFF2-40B4-BE49-F238E27FC236}">
                          <a16:creationId xmlns:a16="http://schemas.microsoft.com/office/drawing/2014/main" id="{17EFB9FD-5A08-E96A-BBE7-BA383CFDDEDE}"/>
                        </a:ext>
                      </a:extLst>
                    </p:cNvPr>
                    <p:cNvSpPr/>
                    <p:nvPr/>
                  </p:nvSpPr>
                  <p:spPr>
                    <a:xfrm flipH="1">
                      <a:off x="3507407" y="1848657"/>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9" name="Group 78">
                    <a:extLst>
                      <a:ext uri="{FF2B5EF4-FFF2-40B4-BE49-F238E27FC236}">
                        <a16:creationId xmlns:a16="http://schemas.microsoft.com/office/drawing/2014/main" id="{95DC6EAA-3E33-09A3-F9E1-2C90A48DC178}"/>
                      </a:ext>
                    </a:extLst>
                  </p:cNvPr>
                  <p:cNvGrpSpPr/>
                  <p:nvPr/>
                </p:nvGrpSpPr>
                <p:grpSpPr>
                  <a:xfrm>
                    <a:off x="3241191" y="3397836"/>
                    <a:ext cx="463880" cy="115778"/>
                    <a:chOff x="3159305" y="1848657"/>
                    <a:chExt cx="463880" cy="115778"/>
                  </a:xfrm>
                </p:grpSpPr>
                <p:sp>
                  <p:nvSpPr>
                    <p:cNvPr id="84" name="Oval 83">
                      <a:extLst>
                        <a:ext uri="{FF2B5EF4-FFF2-40B4-BE49-F238E27FC236}">
                          <a16:creationId xmlns:a16="http://schemas.microsoft.com/office/drawing/2014/main" id="{3FCBA9A1-7772-0450-4967-99F573F75567}"/>
                        </a:ext>
                      </a:extLst>
                    </p:cNvPr>
                    <p:cNvSpPr/>
                    <p:nvPr/>
                  </p:nvSpPr>
                  <p:spPr>
                    <a:xfrm flipH="1">
                      <a:off x="3332972" y="1848657"/>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Oval 84">
                      <a:extLst>
                        <a:ext uri="{FF2B5EF4-FFF2-40B4-BE49-F238E27FC236}">
                          <a16:creationId xmlns:a16="http://schemas.microsoft.com/office/drawing/2014/main" id="{A02CDD2E-4A17-D001-2106-9869740AD897}"/>
                        </a:ext>
                      </a:extLst>
                    </p:cNvPr>
                    <p:cNvSpPr/>
                    <p:nvPr/>
                  </p:nvSpPr>
                  <p:spPr>
                    <a:xfrm flipH="1">
                      <a:off x="3159305" y="1848657"/>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Oval 85">
                      <a:extLst>
                        <a:ext uri="{FF2B5EF4-FFF2-40B4-BE49-F238E27FC236}">
                          <a16:creationId xmlns:a16="http://schemas.microsoft.com/office/drawing/2014/main" id="{CC3A2285-CF92-4267-FA2D-B87F1BA05127}"/>
                        </a:ext>
                      </a:extLst>
                    </p:cNvPr>
                    <p:cNvSpPr/>
                    <p:nvPr/>
                  </p:nvSpPr>
                  <p:spPr>
                    <a:xfrm flipH="1">
                      <a:off x="3507407" y="1848657"/>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0" name="Group 79">
                    <a:extLst>
                      <a:ext uri="{FF2B5EF4-FFF2-40B4-BE49-F238E27FC236}">
                        <a16:creationId xmlns:a16="http://schemas.microsoft.com/office/drawing/2014/main" id="{76232278-4160-7BD6-0DEB-292EDDA2EED7}"/>
                      </a:ext>
                    </a:extLst>
                  </p:cNvPr>
                  <p:cNvGrpSpPr/>
                  <p:nvPr/>
                </p:nvGrpSpPr>
                <p:grpSpPr>
                  <a:xfrm>
                    <a:off x="3241191" y="3882745"/>
                    <a:ext cx="463880" cy="115778"/>
                    <a:chOff x="3159305" y="1848657"/>
                    <a:chExt cx="463880" cy="115778"/>
                  </a:xfrm>
                </p:grpSpPr>
                <p:sp>
                  <p:nvSpPr>
                    <p:cNvPr id="81" name="Oval 80">
                      <a:extLst>
                        <a:ext uri="{FF2B5EF4-FFF2-40B4-BE49-F238E27FC236}">
                          <a16:creationId xmlns:a16="http://schemas.microsoft.com/office/drawing/2014/main" id="{632DD242-3030-81BA-F1AE-8E1D72D05782}"/>
                        </a:ext>
                      </a:extLst>
                    </p:cNvPr>
                    <p:cNvSpPr/>
                    <p:nvPr/>
                  </p:nvSpPr>
                  <p:spPr>
                    <a:xfrm flipH="1">
                      <a:off x="3332972" y="1848657"/>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Oval 81">
                      <a:extLst>
                        <a:ext uri="{FF2B5EF4-FFF2-40B4-BE49-F238E27FC236}">
                          <a16:creationId xmlns:a16="http://schemas.microsoft.com/office/drawing/2014/main" id="{D81C7D92-F53C-1C45-C4D7-5F85DDEAD392}"/>
                        </a:ext>
                      </a:extLst>
                    </p:cNvPr>
                    <p:cNvSpPr/>
                    <p:nvPr/>
                  </p:nvSpPr>
                  <p:spPr>
                    <a:xfrm flipH="1">
                      <a:off x="3159305" y="1848657"/>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Oval 82">
                      <a:extLst>
                        <a:ext uri="{FF2B5EF4-FFF2-40B4-BE49-F238E27FC236}">
                          <a16:creationId xmlns:a16="http://schemas.microsoft.com/office/drawing/2014/main" id="{99576787-055F-F453-BDC2-51A21520FED0}"/>
                        </a:ext>
                      </a:extLst>
                    </p:cNvPr>
                    <p:cNvSpPr/>
                    <p:nvPr/>
                  </p:nvSpPr>
                  <p:spPr>
                    <a:xfrm flipH="1">
                      <a:off x="3507407" y="1848657"/>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cxnSp>
              <p:nvCxnSpPr>
                <p:cNvPr id="20" name="Straight Arrow Connector 19">
                  <a:extLst>
                    <a:ext uri="{FF2B5EF4-FFF2-40B4-BE49-F238E27FC236}">
                      <a16:creationId xmlns:a16="http://schemas.microsoft.com/office/drawing/2014/main" id="{515D6840-32DB-1E03-7D58-960EC87739F6}"/>
                    </a:ext>
                  </a:extLst>
                </p:cNvPr>
                <p:cNvCxnSpPr>
                  <a:cxnSpLocks/>
                  <a:stCxn id="68" idx="6"/>
                  <a:endCxn id="72" idx="2"/>
                </p:cNvCxnSpPr>
                <p:nvPr/>
              </p:nvCxnSpPr>
              <p:spPr>
                <a:xfrm>
                  <a:off x="4940105" y="1828803"/>
                  <a:ext cx="342400" cy="1055914"/>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B3757BE8-5D64-7A0B-C30A-185DCCB87DEB}"/>
                    </a:ext>
                  </a:extLst>
                </p:cNvPr>
                <p:cNvCxnSpPr>
                  <a:cxnSpLocks/>
                  <a:stCxn id="69" idx="6"/>
                  <a:endCxn id="72" idx="2"/>
                </p:cNvCxnSpPr>
                <p:nvPr/>
              </p:nvCxnSpPr>
              <p:spPr>
                <a:xfrm>
                  <a:off x="4940104" y="2313712"/>
                  <a:ext cx="342401" cy="571005"/>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6F65DC22-1FDE-EFAA-3891-F63189E959DF}"/>
                    </a:ext>
                  </a:extLst>
                </p:cNvPr>
                <p:cNvCxnSpPr>
                  <a:cxnSpLocks/>
                  <a:stCxn id="70" idx="6"/>
                  <a:endCxn id="72" idx="2"/>
                </p:cNvCxnSpPr>
                <p:nvPr/>
              </p:nvCxnSpPr>
              <p:spPr>
                <a:xfrm flipV="1">
                  <a:off x="4940097" y="2884717"/>
                  <a:ext cx="342408" cy="571009"/>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3F9DF50B-1554-D6F7-CC75-C60098887449}"/>
                    </a:ext>
                  </a:extLst>
                </p:cNvPr>
                <p:cNvCxnSpPr>
                  <a:cxnSpLocks/>
                  <a:stCxn id="71" idx="6"/>
                  <a:endCxn id="72" idx="2"/>
                </p:cNvCxnSpPr>
                <p:nvPr/>
              </p:nvCxnSpPr>
              <p:spPr>
                <a:xfrm flipV="1">
                  <a:off x="4940097" y="2884717"/>
                  <a:ext cx="342408" cy="1055918"/>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FFAC6161-C760-E0B1-BBEB-C386313C1A72}"/>
                    </a:ext>
                  </a:extLst>
                </p:cNvPr>
                <p:cNvCxnSpPr>
                  <a:cxnSpLocks/>
                  <a:stCxn id="56" idx="6"/>
                  <a:endCxn id="60" idx="2"/>
                </p:cNvCxnSpPr>
                <p:nvPr/>
              </p:nvCxnSpPr>
              <p:spPr>
                <a:xfrm>
                  <a:off x="2315688" y="1828803"/>
                  <a:ext cx="342404" cy="0"/>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DE95092A-0240-EE6C-BC63-BA11AC68E21E}"/>
                    </a:ext>
                  </a:extLst>
                </p:cNvPr>
                <p:cNvCxnSpPr>
                  <a:cxnSpLocks/>
                  <a:stCxn id="56" idx="6"/>
                  <a:endCxn id="61" idx="2"/>
                </p:cNvCxnSpPr>
                <p:nvPr/>
              </p:nvCxnSpPr>
              <p:spPr>
                <a:xfrm>
                  <a:off x="2315688" y="1828803"/>
                  <a:ext cx="342403" cy="484909"/>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10C99D5F-B521-1242-70A6-5FF739283BED}"/>
                    </a:ext>
                  </a:extLst>
                </p:cNvPr>
                <p:cNvCxnSpPr>
                  <a:cxnSpLocks/>
                  <a:stCxn id="56" idx="6"/>
                  <a:endCxn id="62" idx="2"/>
                </p:cNvCxnSpPr>
                <p:nvPr/>
              </p:nvCxnSpPr>
              <p:spPr>
                <a:xfrm>
                  <a:off x="2315688" y="1828803"/>
                  <a:ext cx="342396" cy="1626923"/>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9F14E896-D45D-073E-9BF0-B658D5A4CD16}"/>
                    </a:ext>
                  </a:extLst>
                </p:cNvPr>
                <p:cNvCxnSpPr>
                  <a:cxnSpLocks/>
                  <a:stCxn id="56" idx="6"/>
                  <a:endCxn id="63" idx="2"/>
                </p:cNvCxnSpPr>
                <p:nvPr/>
              </p:nvCxnSpPr>
              <p:spPr>
                <a:xfrm>
                  <a:off x="2315688" y="1828803"/>
                  <a:ext cx="342396" cy="2111832"/>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1E1A05C5-0682-49F3-7680-D89D60530068}"/>
                    </a:ext>
                  </a:extLst>
                </p:cNvPr>
                <p:cNvCxnSpPr>
                  <a:cxnSpLocks/>
                  <a:stCxn id="57" idx="6"/>
                  <a:endCxn id="60" idx="2"/>
                </p:cNvCxnSpPr>
                <p:nvPr/>
              </p:nvCxnSpPr>
              <p:spPr>
                <a:xfrm flipV="1">
                  <a:off x="2315687" y="1828803"/>
                  <a:ext cx="342405" cy="484909"/>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10EFC828-9A1F-BB64-6098-B99CC44030B8}"/>
                    </a:ext>
                  </a:extLst>
                </p:cNvPr>
                <p:cNvCxnSpPr>
                  <a:cxnSpLocks/>
                  <a:stCxn id="57" idx="6"/>
                  <a:endCxn id="61" idx="2"/>
                </p:cNvCxnSpPr>
                <p:nvPr/>
              </p:nvCxnSpPr>
              <p:spPr>
                <a:xfrm>
                  <a:off x="2315687" y="2313712"/>
                  <a:ext cx="342404" cy="0"/>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6A8C49FE-B68A-73F8-99C9-5687A058DDF9}"/>
                    </a:ext>
                  </a:extLst>
                </p:cNvPr>
                <p:cNvCxnSpPr>
                  <a:cxnSpLocks/>
                  <a:stCxn id="57" idx="6"/>
                  <a:endCxn id="62" idx="2"/>
                </p:cNvCxnSpPr>
                <p:nvPr/>
              </p:nvCxnSpPr>
              <p:spPr>
                <a:xfrm>
                  <a:off x="2315687" y="2313712"/>
                  <a:ext cx="342397" cy="1142014"/>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58BD5376-8D81-0EB0-B5A0-24437B321052}"/>
                    </a:ext>
                  </a:extLst>
                </p:cNvPr>
                <p:cNvCxnSpPr>
                  <a:cxnSpLocks/>
                  <a:stCxn id="57" idx="6"/>
                  <a:endCxn id="63" idx="2"/>
                </p:cNvCxnSpPr>
                <p:nvPr/>
              </p:nvCxnSpPr>
              <p:spPr>
                <a:xfrm>
                  <a:off x="2315687" y="2313712"/>
                  <a:ext cx="342397" cy="1626923"/>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27E6CFDA-EBF8-5EF7-F9BA-A808AC2AC986}"/>
                    </a:ext>
                  </a:extLst>
                </p:cNvPr>
                <p:cNvCxnSpPr>
                  <a:cxnSpLocks/>
                  <a:stCxn id="58" idx="6"/>
                  <a:endCxn id="62" idx="2"/>
                </p:cNvCxnSpPr>
                <p:nvPr/>
              </p:nvCxnSpPr>
              <p:spPr>
                <a:xfrm>
                  <a:off x="2315680" y="3455726"/>
                  <a:ext cx="342404" cy="0"/>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E930FF6A-FB01-A346-FE54-9C75AB87DC0E}"/>
                    </a:ext>
                  </a:extLst>
                </p:cNvPr>
                <p:cNvCxnSpPr>
                  <a:cxnSpLocks/>
                  <a:stCxn id="58" idx="6"/>
                  <a:endCxn id="63" idx="2"/>
                </p:cNvCxnSpPr>
                <p:nvPr/>
              </p:nvCxnSpPr>
              <p:spPr>
                <a:xfrm>
                  <a:off x="2315680" y="3455726"/>
                  <a:ext cx="342404" cy="484909"/>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B28CC584-AB5B-5065-B677-86093E1B9F25}"/>
                    </a:ext>
                  </a:extLst>
                </p:cNvPr>
                <p:cNvCxnSpPr>
                  <a:cxnSpLocks/>
                  <a:stCxn id="58" idx="6"/>
                  <a:endCxn id="61" idx="2"/>
                </p:cNvCxnSpPr>
                <p:nvPr/>
              </p:nvCxnSpPr>
              <p:spPr>
                <a:xfrm flipV="1">
                  <a:off x="2315680" y="2313712"/>
                  <a:ext cx="342411" cy="1142014"/>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DB25D656-736C-BFC3-66A9-E21006FBABF6}"/>
                    </a:ext>
                  </a:extLst>
                </p:cNvPr>
                <p:cNvCxnSpPr>
                  <a:cxnSpLocks/>
                  <a:stCxn id="58" idx="6"/>
                  <a:endCxn id="60" idx="2"/>
                </p:cNvCxnSpPr>
                <p:nvPr/>
              </p:nvCxnSpPr>
              <p:spPr>
                <a:xfrm flipV="1">
                  <a:off x="2315680" y="1828803"/>
                  <a:ext cx="342412" cy="1626923"/>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C1E79501-DA0E-801F-37D3-57CDBE996D66}"/>
                    </a:ext>
                  </a:extLst>
                </p:cNvPr>
                <p:cNvCxnSpPr>
                  <a:cxnSpLocks/>
                  <a:stCxn id="59" idx="6"/>
                  <a:endCxn id="60" idx="2"/>
                </p:cNvCxnSpPr>
                <p:nvPr/>
              </p:nvCxnSpPr>
              <p:spPr>
                <a:xfrm flipV="1">
                  <a:off x="2315680" y="1828803"/>
                  <a:ext cx="342412" cy="2111832"/>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1A6E3D35-EE43-9987-EA70-98F86264F5DE}"/>
                    </a:ext>
                  </a:extLst>
                </p:cNvPr>
                <p:cNvCxnSpPr>
                  <a:cxnSpLocks/>
                  <a:stCxn id="59" idx="6"/>
                  <a:endCxn id="61" idx="2"/>
                </p:cNvCxnSpPr>
                <p:nvPr/>
              </p:nvCxnSpPr>
              <p:spPr>
                <a:xfrm flipV="1">
                  <a:off x="2315680" y="2313712"/>
                  <a:ext cx="342411" cy="1626923"/>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FE745608-D02B-6D51-E437-6739F7C6D708}"/>
                    </a:ext>
                  </a:extLst>
                </p:cNvPr>
                <p:cNvCxnSpPr>
                  <a:cxnSpLocks/>
                  <a:stCxn id="59" idx="6"/>
                  <a:endCxn id="62" idx="2"/>
                </p:cNvCxnSpPr>
                <p:nvPr/>
              </p:nvCxnSpPr>
              <p:spPr>
                <a:xfrm flipV="1">
                  <a:off x="2315680" y="3455726"/>
                  <a:ext cx="342404" cy="484909"/>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A626E302-E7D6-0968-8192-3A9B1D3D4076}"/>
                    </a:ext>
                  </a:extLst>
                </p:cNvPr>
                <p:cNvCxnSpPr>
                  <a:cxnSpLocks/>
                  <a:stCxn id="59" idx="6"/>
                  <a:endCxn id="63" idx="2"/>
                </p:cNvCxnSpPr>
                <p:nvPr/>
              </p:nvCxnSpPr>
              <p:spPr>
                <a:xfrm>
                  <a:off x="2315680" y="3940635"/>
                  <a:ext cx="342404" cy="0"/>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00E5E8FA-17EE-DE69-4B04-3A09A0C0ED89}"/>
                    </a:ext>
                  </a:extLst>
                </p:cNvPr>
                <p:cNvCxnSpPr>
                  <a:cxnSpLocks/>
                  <a:stCxn id="64" idx="6"/>
                  <a:endCxn id="68" idx="2"/>
                </p:cNvCxnSpPr>
                <p:nvPr/>
              </p:nvCxnSpPr>
              <p:spPr>
                <a:xfrm>
                  <a:off x="4288942" y="1828803"/>
                  <a:ext cx="342404" cy="0"/>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7FB0034A-B508-A616-5E01-DCFA5FAE05EF}"/>
                    </a:ext>
                  </a:extLst>
                </p:cNvPr>
                <p:cNvCxnSpPr>
                  <a:cxnSpLocks/>
                  <a:stCxn id="64" idx="6"/>
                  <a:endCxn id="69" idx="2"/>
                </p:cNvCxnSpPr>
                <p:nvPr/>
              </p:nvCxnSpPr>
              <p:spPr>
                <a:xfrm>
                  <a:off x="4288942" y="1828803"/>
                  <a:ext cx="342403" cy="484909"/>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DDE41FF3-78FD-0F89-D67C-7B5FA58CAAA3}"/>
                    </a:ext>
                  </a:extLst>
                </p:cNvPr>
                <p:cNvCxnSpPr>
                  <a:cxnSpLocks/>
                  <a:stCxn id="64" idx="6"/>
                  <a:endCxn id="70" idx="2"/>
                </p:cNvCxnSpPr>
                <p:nvPr/>
              </p:nvCxnSpPr>
              <p:spPr>
                <a:xfrm>
                  <a:off x="4288942" y="1828803"/>
                  <a:ext cx="342396" cy="1626923"/>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B433F438-8BF5-68A3-3D8C-20D2F478B595}"/>
                    </a:ext>
                  </a:extLst>
                </p:cNvPr>
                <p:cNvCxnSpPr>
                  <a:cxnSpLocks/>
                  <a:stCxn id="64" idx="6"/>
                  <a:endCxn id="71" idx="2"/>
                </p:cNvCxnSpPr>
                <p:nvPr/>
              </p:nvCxnSpPr>
              <p:spPr>
                <a:xfrm>
                  <a:off x="4288942" y="1828803"/>
                  <a:ext cx="342396" cy="2111832"/>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4891E145-CED8-6627-5DB1-C84BECE1472A}"/>
                    </a:ext>
                  </a:extLst>
                </p:cNvPr>
                <p:cNvCxnSpPr>
                  <a:cxnSpLocks/>
                  <a:stCxn id="65" idx="6"/>
                  <a:endCxn id="68" idx="2"/>
                </p:cNvCxnSpPr>
                <p:nvPr/>
              </p:nvCxnSpPr>
              <p:spPr>
                <a:xfrm flipV="1">
                  <a:off x="4288941" y="1828803"/>
                  <a:ext cx="342405" cy="484909"/>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13A7A3B1-CCBE-9672-BE53-9DBA818DC67E}"/>
                    </a:ext>
                  </a:extLst>
                </p:cNvPr>
                <p:cNvCxnSpPr>
                  <a:cxnSpLocks/>
                  <a:stCxn id="65" idx="6"/>
                  <a:endCxn id="69" idx="2"/>
                </p:cNvCxnSpPr>
                <p:nvPr/>
              </p:nvCxnSpPr>
              <p:spPr>
                <a:xfrm>
                  <a:off x="4288941" y="2313712"/>
                  <a:ext cx="342404" cy="0"/>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A9F6C7A6-A74A-B18B-A5C2-30A00249F955}"/>
                    </a:ext>
                  </a:extLst>
                </p:cNvPr>
                <p:cNvCxnSpPr>
                  <a:cxnSpLocks/>
                  <a:stCxn id="65" idx="6"/>
                  <a:endCxn id="70" idx="2"/>
                </p:cNvCxnSpPr>
                <p:nvPr/>
              </p:nvCxnSpPr>
              <p:spPr>
                <a:xfrm>
                  <a:off x="4288941" y="2313712"/>
                  <a:ext cx="342397" cy="1142014"/>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D0A2C60E-1EB3-EC22-76FC-1A3D2AAF18D1}"/>
                    </a:ext>
                  </a:extLst>
                </p:cNvPr>
                <p:cNvCxnSpPr>
                  <a:cxnSpLocks/>
                  <a:stCxn id="65" idx="6"/>
                  <a:endCxn id="71" idx="2"/>
                </p:cNvCxnSpPr>
                <p:nvPr/>
              </p:nvCxnSpPr>
              <p:spPr>
                <a:xfrm>
                  <a:off x="4288941" y="2313712"/>
                  <a:ext cx="342397" cy="1626923"/>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38B0E9DF-CEAE-547D-90E3-E4338084BAA8}"/>
                    </a:ext>
                  </a:extLst>
                </p:cNvPr>
                <p:cNvCxnSpPr>
                  <a:cxnSpLocks/>
                  <a:stCxn id="66" idx="6"/>
                  <a:endCxn id="70" idx="2"/>
                </p:cNvCxnSpPr>
                <p:nvPr/>
              </p:nvCxnSpPr>
              <p:spPr>
                <a:xfrm>
                  <a:off x="4288934" y="3455726"/>
                  <a:ext cx="342404" cy="0"/>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60C95E79-EEA8-F065-D6D1-30A13134029B}"/>
                    </a:ext>
                  </a:extLst>
                </p:cNvPr>
                <p:cNvCxnSpPr>
                  <a:cxnSpLocks/>
                  <a:stCxn id="66" idx="6"/>
                  <a:endCxn id="71" idx="2"/>
                </p:cNvCxnSpPr>
                <p:nvPr/>
              </p:nvCxnSpPr>
              <p:spPr>
                <a:xfrm>
                  <a:off x="4288934" y="3455726"/>
                  <a:ext cx="342404" cy="484909"/>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8B5E797E-7873-8877-028C-0CDAFC389DAD}"/>
                    </a:ext>
                  </a:extLst>
                </p:cNvPr>
                <p:cNvCxnSpPr>
                  <a:cxnSpLocks/>
                  <a:stCxn id="66" idx="6"/>
                  <a:endCxn id="69" idx="2"/>
                </p:cNvCxnSpPr>
                <p:nvPr/>
              </p:nvCxnSpPr>
              <p:spPr>
                <a:xfrm flipV="1">
                  <a:off x="4288934" y="2313712"/>
                  <a:ext cx="342411" cy="1142014"/>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64FEE054-7CBC-1E6C-19C6-1ACCC405EE9A}"/>
                    </a:ext>
                  </a:extLst>
                </p:cNvPr>
                <p:cNvCxnSpPr>
                  <a:cxnSpLocks/>
                  <a:stCxn id="66" idx="6"/>
                  <a:endCxn id="68" idx="2"/>
                </p:cNvCxnSpPr>
                <p:nvPr/>
              </p:nvCxnSpPr>
              <p:spPr>
                <a:xfrm flipV="1">
                  <a:off x="4288934" y="1828803"/>
                  <a:ext cx="342412" cy="1626923"/>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866385B4-9D60-24AD-04F3-FE451D0E136B}"/>
                    </a:ext>
                  </a:extLst>
                </p:cNvPr>
                <p:cNvCxnSpPr>
                  <a:cxnSpLocks/>
                  <a:stCxn id="67" idx="6"/>
                  <a:endCxn id="71" idx="2"/>
                </p:cNvCxnSpPr>
                <p:nvPr/>
              </p:nvCxnSpPr>
              <p:spPr>
                <a:xfrm>
                  <a:off x="4288934" y="3940635"/>
                  <a:ext cx="342404" cy="0"/>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4579333C-12BC-7F65-1B86-760182BF601A}"/>
                    </a:ext>
                  </a:extLst>
                </p:cNvPr>
                <p:cNvCxnSpPr>
                  <a:cxnSpLocks/>
                  <a:stCxn id="67" idx="6"/>
                  <a:endCxn id="70" idx="2"/>
                </p:cNvCxnSpPr>
                <p:nvPr/>
              </p:nvCxnSpPr>
              <p:spPr>
                <a:xfrm flipV="1">
                  <a:off x="4288934" y="3455726"/>
                  <a:ext cx="342404" cy="484909"/>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ADC6241E-F94F-1BE6-1923-78DA7B1463B6}"/>
                    </a:ext>
                  </a:extLst>
                </p:cNvPr>
                <p:cNvCxnSpPr>
                  <a:cxnSpLocks/>
                  <a:stCxn id="67" idx="6"/>
                  <a:endCxn id="69" idx="2"/>
                </p:cNvCxnSpPr>
                <p:nvPr/>
              </p:nvCxnSpPr>
              <p:spPr>
                <a:xfrm flipV="1">
                  <a:off x="4288934" y="2313712"/>
                  <a:ext cx="342411" cy="1626923"/>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F6A02B75-5CA8-12CC-F3DC-2961C4DE3C9B}"/>
                    </a:ext>
                  </a:extLst>
                </p:cNvPr>
                <p:cNvCxnSpPr>
                  <a:cxnSpLocks/>
                  <a:stCxn id="67" idx="6"/>
                  <a:endCxn id="68" idx="2"/>
                </p:cNvCxnSpPr>
                <p:nvPr/>
              </p:nvCxnSpPr>
              <p:spPr>
                <a:xfrm flipV="1">
                  <a:off x="4288934" y="1828803"/>
                  <a:ext cx="342412" cy="2111832"/>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grpSp>
          <p:sp>
            <p:nvSpPr>
              <p:cNvPr id="11" name="TextBox 10">
                <a:extLst>
                  <a:ext uri="{FF2B5EF4-FFF2-40B4-BE49-F238E27FC236}">
                    <a16:creationId xmlns:a16="http://schemas.microsoft.com/office/drawing/2014/main" id="{DE39FBA7-A7EF-F4AE-51EF-4D7991BDC441}"/>
                  </a:ext>
                </a:extLst>
              </p:cNvPr>
              <p:cNvSpPr txBox="1"/>
              <p:nvPr/>
            </p:nvSpPr>
            <p:spPr>
              <a:xfrm>
                <a:off x="1878334" y="1345526"/>
                <a:ext cx="561975" cy="276999"/>
              </a:xfrm>
              <a:prstGeom prst="rect">
                <a:avLst/>
              </a:prstGeom>
              <a:noFill/>
            </p:spPr>
            <p:txBody>
              <a:bodyPr wrap="square" rtlCol="0">
                <a:spAutoFit/>
              </a:bodyPr>
              <a:lstStyle/>
              <a:p>
                <a:pPr algn="ctr"/>
                <a:r>
                  <a:rPr lang="en-US" sz="1200" dirty="0"/>
                  <a:t>Input</a:t>
                </a:r>
              </a:p>
            </p:txBody>
          </p:sp>
          <p:sp>
            <p:nvSpPr>
              <p:cNvPr id="12" name="TextBox 11">
                <a:extLst>
                  <a:ext uri="{FF2B5EF4-FFF2-40B4-BE49-F238E27FC236}">
                    <a16:creationId xmlns:a16="http://schemas.microsoft.com/office/drawing/2014/main" id="{2FAD2C34-A244-2982-1F20-7CB0B5061E6D}"/>
                  </a:ext>
                </a:extLst>
              </p:cNvPr>
              <p:cNvSpPr txBox="1"/>
              <p:nvPr/>
            </p:nvSpPr>
            <p:spPr>
              <a:xfrm>
                <a:off x="5085399" y="2421177"/>
                <a:ext cx="702970" cy="276999"/>
              </a:xfrm>
              <a:prstGeom prst="rect">
                <a:avLst/>
              </a:prstGeom>
              <a:noFill/>
            </p:spPr>
            <p:txBody>
              <a:bodyPr wrap="square" rtlCol="0">
                <a:spAutoFit/>
              </a:bodyPr>
              <a:lstStyle/>
              <a:p>
                <a:pPr algn="ctr"/>
                <a:r>
                  <a:rPr lang="en-US" sz="1200" dirty="0"/>
                  <a:t>Output</a:t>
                </a:r>
              </a:p>
            </p:txBody>
          </p:sp>
          <p:sp>
            <p:nvSpPr>
              <p:cNvPr id="13" name="TextBox 12">
                <a:extLst>
                  <a:ext uri="{FF2B5EF4-FFF2-40B4-BE49-F238E27FC236}">
                    <a16:creationId xmlns:a16="http://schemas.microsoft.com/office/drawing/2014/main" id="{10CCDFFB-1AB0-121B-3330-5A354BFF5415}"/>
                  </a:ext>
                </a:extLst>
              </p:cNvPr>
              <p:cNvSpPr txBox="1"/>
              <p:nvPr/>
            </p:nvSpPr>
            <p:spPr>
              <a:xfrm>
                <a:off x="2456453" y="1343953"/>
                <a:ext cx="702970" cy="276999"/>
              </a:xfrm>
              <a:prstGeom prst="rect">
                <a:avLst/>
              </a:prstGeom>
              <a:noFill/>
            </p:spPr>
            <p:txBody>
              <a:bodyPr wrap="square" rtlCol="0">
                <a:spAutoFit/>
              </a:bodyPr>
              <a:lstStyle/>
              <a:p>
                <a:pPr algn="ctr"/>
                <a:r>
                  <a:rPr lang="en-US" sz="1200" dirty="0"/>
                  <a:t>Layer 1</a:t>
                </a:r>
              </a:p>
            </p:txBody>
          </p:sp>
          <p:sp>
            <p:nvSpPr>
              <p:cNvPr id="14" name="TextBox 13">
                <a:extLst>
                  <a:ext uri="{FF2B5EF4-FFF2-40B4-BE49-F238E27FC236}">
                    <a16:creationId xmlns:a16="http://schemas.microsoft.com/office/drawing/2014/main" id="{A55A16AE-91BA-2F54-DD4F-706E20D3C4A5}"/>
                  </a:ext>
                </a:extLst>
              </p:cNvPr>
              <p:cNvSpPr txBox="1"/>
              <p:nvPr/>
            </p:nvSpPr>
            <p:spPr>
              <a:xfrm>
                <a:off x="3740424" y="1345525"/>
                <a:ext cx="784304" cy="276999"/>
              </a:xfrm>
              <a:prstGeom prst="rect">
                <a:avLst/>
              </a:prstGeom>
              <a:noFill/>
            </p:spPr>
            <p:txBody>
              <a:bodyPr wrap="square" rtlCol="0">
                <a:spAutoFit/>
              </a:bodyPr>
              <a:lstStyle/>
              <a:p>
                <a:pPr algn="ctr"/>
                <a:r>
                  <a:rPr lang="en-US" sz="1200" dirty="0"/>
                  <a:t>Layer L-1</a:t>
                </a:r>
              </a:p>
            </p:txBody>
          </p:sp>
          <p:sp>
            <p:nvSpPr>
              <p:cNvPr id="15" name="TextBox 14">
                <a:extLst>
                  <a:ext uri="{FF2B5EF4-FFF2-40B4-BE49-F238E27FC236}">
                    <a16:creationId xmlns:a16="http://schemas.microsoft.com/office/drawing/2014/main" id="{2C446B92-D1F4-1716-A7A8-CC62A3E12A01}"/>
                  </a:ext>
                </a:extLst>
              </p:cNvPr>
              <p:cNvSpPr txBox="1"/>
              <p:nvPr/>
            </p:nvSpPr>
            <p:spPr>
              <a:xfrm>
                <a:off x="4391587" y="1343489"/>
                <a:ext cx="784304" cy="276999"/>
              </a:xfrm>
              <a:prstGeom prst="rect">
                <a:avLst/>
              </a:prstGeom>
              <a:noFill/>
            </p:spPr>
            <p:txBody>
              <a:bodyPr wrap="square" rtlCol="0">
                <a:spAutoFit/>
              </a:bodyPr>
              <a:lstStyle/>
              <a:p>
                <a:pPr algn="ctr"/>
                <a:r>
                  <a:rPr lang="en-US" sz="1200" dirty="0"/>
                  <a:t>Layer L</a:t>
                </a:r>
              </a:p>
            </p:txBody>
          </p:sp>
          <p:sp>
            <p:nvSpPr>
              <p:cNvPr id="16" name="TextBox 15">
                <a:extLst>
                  <a:ext uri="{FF2B5EF4-FFF2-40B4-BE49-F238E27FC236}">
                    <a16:creationId xmlns:a16="http://schemas.microsoft.com/office/drawing/2014/main" id="{F04BE64B-A636-B015-093B-0770A923F1B5}"/>
                  </a:ext>
                </a:extLst>
              </p:cNvPr>
              <p:cNvSpPr txBox="1"/>
              <p:nvPr/>
            </p:nvSpPr>
            <p:spPr>
              <a:xfrm>
                <a:off x="2246199" y="4132663"/>
                <a:ext cx="481366" cy="276999"/>
              </a:xfrm>
              <a:prstGeom prst="rect">
                <a:avLst/>
              </a:prstGeom>
              <a:noFill/>
            </p:spPr>
            <p:txBody>
              <a:bodyPr wrap="square" rtlCol="0">
                <a:spAutoFit/>
              </a:bodyPr>
              <a:lstStyle/>
              <a:p>
                <a:pPr algn="ctr"/>
                <a:r>
                  <a:rPr lang="en-US" sz="1200" dirty="0"/>
                  <a:t>W</a:t>
                </a:r>
                <a:r>
                  <a:rPr lang="en-US" sz="1200" baseline="30000" dirty="0"/>
                  <a:t>(0)</a:t>
                </a:r>
              </a:p>
            </p:txBody>
          </p:sp>
          <p:sp>
            <p:nvSpPr>
              <p:cNvPr id="17" name="TextBox 16">
                <a:extLst>
                  <a:ext uri="{FF2B5EF4-FFF2-40B4-BE49-F238E27FC236}">
                    <a16:creationId xmlns:a16="http://schemas.microsoft.com/office/drawing/2014/main" id="{87A3AFBF-7AC0-515D-DD3D-8C4213C0EDA6}"/>
                  </a:ext>
                </a:extLst>
              </p:cNvPr>
              <p:cNvSpPr txBox="1"/>
              <p:nvPr/>
            </p:nvSpPr>
            <p:spPr>
              <a:xfrm>
                <a:off x="4157343" y="4132662"/>
                <a:ext cx="541495" cy="276999"/>
              </a:xfrm>
              <a:prstGeom prst="rect">
                <a:avLst/>
              </a:prstGeom>
              <a:noFill/>
            </p:spPr>
            <p:txBody>
              <a:bodyPr wrap="square" rtlCol="0">
                <a:spAutoFit/>
              </a:bodyPr>
              <a:lstStyle/>
              <a:p>
                <a:pPr algn="ctr"/>
                <a:r>
                  <a:rPr lang="en-US" sz="1200" dirty="0"/>
                  <a:t>W</a:t>
                </a:r>
                <a:r>
                  <a:rPr lang="en-US" sz="1200" baseline="30000" dirty="0"/>
                  <a:t>(L-1)</a:t>
                </a:r>
              </a:p>
            </p:txBody>
          </p:sp>
          <p:sp>
            <p:nvSpPr>
              <p:cNvPr id="18" name="TextBox 17">
                <a:extLst>
                  <a:ext uri="{FF2B5EF4-FFF2-40B4-BE49-F238E27FC236}">
                    <a16:creationId xmlns:a16="http://schemas.microsoft.com/office/drawing/2014/main" id="{037C9B91-09AF-CA90-7226-83264E1C0579}"/>
                  </a:ext>
                </a:extLst>
              </p:cNvPr>
              <p:cNvSpPr txBox="1"/>
              <p:nvPr/>
            </p:nvSpPr>
            <p:spPr>
              <a:xfrm>
                <a:off x="4814651" y="4132661"/>
                <a:ext cx="541495" cy="276999"/>
              </a:xfrm>
              <a:prstGeom prst="rect">
                <a:avLst/>
              </a:prstGeom>
              <a:noFill/>
            </p:spPr>
            <p:txBody>
              <a:bodyPr wrap="square" rtlCol="0">
                <a:spAutoFit/>
              </a:bodyPr>
              <a:lstStyle/>
              <a:p>
                <a:pPr algn="ctr"/>
                <a:r>
                  <a:rPr lang="en-US" sz="1200" dirty="0"/>
                  <a:t>W</a:t>
                </a:r>
                <a:r>
                  <a:rPr lang="en-US" sz="1200" baseline="30000" dirty="0"/>
                  <a:t>(L)</a:t>
                </a:r>
              </a:p>
            </p:txBody>
          </p:sp>
        </p:grpSp>
        <p:sp>
          <p:nvSpPr>
            <p:cNvPr id="5" name="TextBox 4">
              <a:extLst>
                <a:ext uri="{FF2B5EF4-FFF2-40B4-BE49-F238E27FC236}">
                  <a16:creationId xmlns:a16="http://schemas.microsoft.com/office/drawing/2014/main" id="{7EC0969D-7F1C-5283-A163-538BA30905C2}"/>
                </a:ext>
              </a:extLst>
            </p:cNvPr>
            <p:cNvSpPr txBox="1"/>
            <p:nvPr/>
          </p:nvSpPr>
          <p:spPr>
            <a:xfrm>
              <a:off x="1936036" y="1690306"/>
              <a:ext cx="481366" cy="276999"/>
            </a:xfrm>
            <a:prstGeom prst="rect">
              <a:avLst/>
            </a:prstGeom>
            <a:noFill/>
          </p:spPr>
          <p:txBody>
            <a:bodyPr wrap="square" rtlCol="0">
              <a:spAutoFit/>
            </a:bodyPr>
            <a:lstStyle/>
            <a:p>
              <a:pPr algn="ctr"/>
              <a:r>
                <a:rPr lang="en-US" sz="1200" dirty="0"/>
                <a:t>x</a:t>
              </a:r>
              <a:r>
                <a:rPr lang="en-US" sz="1200" baseline="-25000" dirty="0"/>
                <a:t>1</a:t>
              </a:r>
              <a:r>
                <a:rPr lang="en-US" sz="1200" baseline="30000" dirty="0"/>
                <a:t>(A)</a:t>
              </a:r>
            </a:p>
          </p:txBody>
        </p:sp>
        <p:sp>
          <p:nvSpPr>
            <p:cNvPr id="6" name="TextBox 5">
              <a:extLst>
                <a:ext uri="{FF2B5EF4-FFF2-40B4-BE49-F238E27FC236}">
                  <a16:creationId xmlns:a16="http://schemas.microsoft.com/office/drawing/2014/main" id="{377BA700-A503-B5FB-9F7B-EAC533684303}"/>
                </a:ext>
              </a:extLst>
            </p:cNvPr>
            <p:cNvSpPr txBox="1"/>
            <p:nvPr/>
          </p:nvSpPr>
          <p:spPr>
            <a:xfrm>
              <a:off x="1939369" y="2157901"/>
              <a:ext cx="481366" cy="276999"/>
            </a:xfrm>
            <a:prstGeom prst="rect">
              <a:avLst/>
            </a:prstGeom>
            <a:noFill/>
          </p:spPr>
          <p:txBody>
            <a:bodyPr wrap="square" rtlCol="0">
              <a:spAutoFit/>
            </a:bodyPr>
            <a:lstStyle/>
            <a:p>
              <a:pPr algn="ctr"/>
              <a:r>
                <a:rPr lang="en-US" sz="1200" dirty="0"/>
                <a:t>x</a:t>
              </a:r>
              <a:r>
                <a:rPr lang="en-US" sz="1200" baseline="-25000" dirty="0"/>
                <a:t>2</a:t>
              </a:r>
              <a:r>
                <a:rPr lang="en-US" sz="1200" baseline="30000" dirty="0"/>
                <a:t>(A)</a:t>
              </a:r>
            </a:p>
          </p:txBody>
        </p:sp>
        <p:sp>
          <p:nvSpPr>
            <p:cNvPr id="7" name="TextBox 6">
              <a:extLst>
                <a:ext uri="{FF2B5EF4-FFF2-40B4-BE49-F238E27FC236}">
                  <a16:creationId xmlns:a16="http://schemas.microsoft.com/office/drawing/2014/main" id="{CE9C4D4A-6B68-D104-D9D0-E4EA45D719B5}"/>
                </a:ext>
              </a:extLst>
            </p:cNvPr>
            <p:cNvSpPr txBox="1"/>
            <p:nvPr/>
          </p:nvSpPr>
          <p:spPr>
            <a:xfrm>
              <a:off x="1897872" y="3327622"/>
              <a:ext cx="549736" cy="276999"/>
            </a:xfrm>
            <a:prstGeom prst="rect">
              <a:avLst/>
            </a:prstGeom>
            <a:noFill/>
          </p:spPr>
          <p:txBody>
            <a:bodyPr wrap="square" rtlCol="0">
              <a:spAutoFit/>
            </a:bodyPr>
            <a:lstStyle/>
            <a:p>
              <a:pPr algn="ctr"/>
              <a:r>
                <a:rPr lang="en-US" sz="1200" dirty="0"/>
                <a:t>x</a:t>
              </a:r>
              <a:r>
                <a:rPr lang="en-US" sz="1200" baseline="-25000" dirty="0"/>
                <a:t>N-1</a:t>
              </a:r>
              <a:r>
                <a:rPr lang="en-US" sz="1200" baseline="30000" dirty="0"/>
                <a:t>(A)</a:t>
              </a:r>
            </a:p>
          </p:txBody>
        </p:sp>
        <p:sp>
          <p:nvSpPr>
            <p:cNvPr id="8" name="TextBox 7">
              <a:extLst>
                <a:ext uri="{FF2B5EF4-FFF2-40B4-BE49-F238E27FC236}">
                  <a16:creationId xmlns:a16="http://schemas.microsoft.com/office/drawing/2014/main" id="{6256907D-70E2-C69D-0EC7-2616B1249485}"/>
                </a:ext>
              </a:extLst>
            </p:cNvPr>
            <p:cNvSpPr txBox="1"/>
            <p:nvPr/>
          </p:nvSpPr>
          <p:spPr>
            <a:xfrm>
              <a:off x="1910397" y="3791740"/>
              <a:ext cx="549736" cy="276999"/>
            </a:xfrm>
            <a:prstGeom prst="rect">
              <a:avLst/>
            </a:prstGeom>
            <a:noFill/>
          </p:spPr>
          <p:txBody>
            <a:bodyPr wrap="square" rtlCol="0">
              <a:spAutoFit/>
            </a:bodyPr>
            <a:lstStyle/>
            <a:p>
              <a:pPr algn="ctr"/>
              <a:r>
                <a:rPr lang="en-US" sz="1200" dirty="0" err="1"/>
                <a:t>x</a:t>
              </a:r>
              <a:r>
                <a:rPr lang="en-US" sz="1200" baseline="-25000" dirty="0" err="1"/>
                <a:t>N</a:t>
              </a:r>
              <a:r>
                <a:rPr lang="en-US" sz="1200" baseline="30000" dirty="0"/>
                <a:t>(A)</a:t>
              </a:r>
            </a:p>
          </p:txBody>
        </p:sp>
        <p:sp>
          <p:nvSpPr>
            <p:cNvPr id="9" name="TextBox 8">
              <a:extLst>
                <a:ext uri="{FF2B5EF4-FFF2-40B4-BE49-F238E27FC236}">
                  <a16:creationId xmlns:a16="http://schemas.microsoft.com/office/drawing/2014/main" id="{A903DE0A-499B-22D5-4C01-CBDDCAB60C1B}"/>
                </a:ext>
              </a:extLst>
            </p:cNvPr>
            <p:cNvSpPr txBox="1"/>
            <p:nvPr/>
          </p:nvSpPr>
          <p:spPr>
            <a:xfrm>
              <a:off x="5166137" y="2746216"/>
              <a:ext cx="541495" cy="276999"/>
            </a:xfrm>
            <a:prstGeom prst="rect">
              <a:avLst/>
            </a:prstGeom>
            <a:noFill/>
          </p:spPr>
          <p:txBody>
            <a:bodyPr wrap="square" rtlCol="0">
              <a:spAutoFit/>
            </a:bodyPr>
            <a:lstStyle/>
            <a:p>
              <a:pPr algn="ctr"/>
              <a:r>
                <a:rPr lang="en-US" sz="1200" dirty="0"/>
                <a:t>Y</a:t>
              </a:r>
              <a:r>
                <a:rPr lang="en-US" sz="1200" baseline="30000" dirty="0"/>
                <a:t>(A)</a:t>
              </a:r>
            </a:p>
          </p:txBody>
        </p:sp>
      </p:grpSp>
      <p:grpSp>
        <p:nvGrpSpPr>
          <p:cNvPr id="105" name="Group 104">
            <a:extLst>
              <a:ext uri="{FF2B5EF4-FFF2-40B4-BE49-F238E27FC236}">
                <a16:creationId xmlns:a16="http://schemas.microsoft.com/office/drawing/2014/main" id="{EC666DA8-6AA3-3164-00A1-B0DEDEFD7BD1}"/>
              </a:ext>
            </a:extLst>
          </p:cNvPr>
          <p:cNvGrpSpPr/>
          <p:nvPr/>
        </p:nvGrpSpPr>
        <p:grpSpPr>
          <a:xfrm>
            <a:off x="4817756" y="836489"/>
            <a:ext cx="3910035" cy="2788208"/>
            <a:chOff x="6340169" y="1904052"/>
            <a:chExt cx="3910035" cy="3066173"/>
          </a:xfrm>
        </p:grpSpPr>
        <p:grpSp>
          <p:nvGrpSpPr>
            <p:cNvPr id="106" name="Group 105">
              <a:extLst>
                <a:ext uri="{FF2B5EF4-FFF2-40B4-BE49-F238E27FC236}">
                  <a16:creationId xmlns:a16="http://schemas.microsoft.com/office/drawing/2014/main" id="{55F5D8F8-4C18-45AC-AB65-BDB389FD9457}"/>
                </a:ext>
              </a:extLst>
            </p:cNvPr>
            <p:cNvGrpSpPr/>
            <p:nvPr/>
          </p:nvGrpSpPr>
          <p:grpSpPr>
            <a:xfrm>
              <a:off x="6340169" y="1904052"/>
              <a:ext cx="3910035" cy="3066173"/>
              <a:chOff x="1878334" y="1343489"/>
              <a:chExt cx="3910035" cy="3066173"/>
            </a:xfrm>
          </p:grpSpPr>
          <p:grpSp>
            <p:nvGrpSpPr>
              <p:cNvPr id="108" name="Group 107">
                <a:extLst>
                  <a:ext uri="{FF2B5EF4-FFF2-40B4-BE49-F238E27FC236}">
                    <a16:creationId xmlns:a16="http://schemas.microsoft.com/office/drawing/2014/main" id="{F617E00D-CBD8-6BFE-2673-D97E762D7A22}"/>
                  </a:ext>
                </a:extLst>
              </p:cNvPr>
              <p:cNvGrpSpPr/>
              <p:nvPr/>
            </p:nvGrpSpPr>
            <p:grpSpPr>
              <a:xfrm>
                <a:off x="1878334" y="1343489"/>
                <a:ext cx="3910035" cy="3066173"/>
                <a:chOff x="1878334" y="1343489"/>
                <a:chExt cx="3910035" cy="3066173"/>
              </a:xfrm>
            </p:grpSpPr>
            <p:grpSp>
              <p:nvGrpSpPr>
                <p:cNvPr id="113" name="Group 112">
                  <a:extLst>
                    <a:ext uri="{FF2B5EF4-FFF2-40B4-BE49-F238E27FC236}">
                      <a16:creationId xmlns:a16="http://schemas.microsoft.com/office/drawing/2014/main" id="{755DF724-7985-B8A9-55D8-F14DC2C946D5}"/>
                    </a:ext>
                  </a:extLst>
                </p:cNvPr>
                <p:cNvGrpSpPr/>
                <p:nvPr/>
              </p:nvGrpSpPr>
              <p:grpSpPr>
                <a:xfrm>
                  <a:off x="2006921" y="1674423"/>
                  <a:ext cx="3584343" cy="2420591"/>
                  <a:chOff x="2006921" y="1674423"/>
                  <a:chExt cx="3584343" cy="2420591"/>
                </a:xfrm>
              </p:grpSpPr>
              <p:grpSp>
                <p:nvGrpSpPr>
                  <p:cNvPr id="122" name="Group 121">
                    <a:extLst>
                      <a:ext uri="{FF2B5EF4-FFF2-40B4-BE49-F238E27FC236}">
                        <a16:creationId xmlns:a16="http://schemas.microsoft.com/office/drawing/2014/main" id="{42014A86-E99A-282D-2F7D-F57169E0EF11}"/>
                      </a:ext>
                    </a:extLst>
                  </p:cNvPr>
                  <p:cNvGrpSpPr/>
                  <p:nvPr/>
                </p:nvGrpSpPr>
                <p:grpSpPr>
                  <a:xfrm>
                    <a:off x="2006921" y="1674423"/>
                    <a:ext cx="3584343" cy="2420591"/>
                    <a:chOff x="2006921" y="1674423"/>
                    <a:chExt cx="3584343" cy="2420591"/>
                  </a:xfrm>
                </p:grpSpPr>
                <p:sp>
                  <p:nvSpPr>
                    <p:cNvPr id="159" name="Oval 158">
                      <a:extLst>
                        <a:ext uri="{FF2B5EF4-FFF2-40B4-BE49-F238E27FC236}">
                          <a16:creationId xmlns:a16="http://schemas.microsoft.com/office/drawing/2014/main" id="{AC476459-2EA5-C290-6DE3-31393D82BA22}"/>
                        </a:ext>
                      </a:extLst>
                    </p:cNvPr>
                    <p:cNvSpPr/>
                    <p:nvPr/>
                  </p:nvSpPr>
                  <p:spPr>
                    <a:xfrm>
                      <a:off x="2006929" y="1674423"/>
                      <a:ext cx="308759" cy="308759"/>
                    </a:xfrm>
                    <a:prstGeom prst="ellipse">
                      <a:avLst/>
                    </a:prstGeom>
                    <a:solidFill>
                      <a:srgbClr val="00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0" name="Oval 159">
                      <a:extLst>
                        <a:ext uri="{FF2B5EF4-FFF2-40B4-BE49-F238E27FC236}">
                          <a16:creationId xmlns:a16="http://schemas.microsoft.com/office/drawing/2014/main" id="{C099D257-7809-4BE4-C81A-F888542AF629}"/>
                        </a:ext>
                      </a:extLst>
                    </p:cNvPr>
                    <p:cNvSpPr/>
                    <p:nvPr/>
                  </p:nvSpPr>
                  <p:spPr>
                    <a:xfrm>
                      <a:off x="2006928" y="2159332"/>
                      <a:ext cx="308759" cy="308759"/>
                    </a:xfrm>
                    <a:prstGeom prst="ellipse">
                      <a:avLst/>
                    </a:prstGeom>
                    <a:solidFill>
                      <a:srgbClr val="00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1" name="Oval 160">
                      <a:extLst>
                        <a:ext uri="{FF2B5EF4-FFF2-40B4-BE49-F238E27FC236}">
                          <a16:creationId xmlns:a16="http://schemas.microsoft.com/office/drawing/2014/main" id="{D9C3AC28-C92D-5865-B01D-08CCF65FAF4D}"/>
                        </a:ext>
                      </a:extLst>
                    </p:cNvPr>
                    <p:cNvSpPr/>
                    <p:nvPr/>
                  </p:nvSpPr>
                  <p:spPr>
                    <a:xfrm>
                      <a:off x="2006921" y="3301346"/>
                      <a:ext cx="308759" cy="308759"/>
                    </a:xfrm>
                    <a:prstGeom prst="ellipse">
                      <a:avLst/>
                    </a:prstGeom>
                    <a:solidFill>
                      <a:srgbClr val="00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Oval 161">
                      <a:extLst>
                        <a:ext uri="{FF2B5EF4-FFF2-40B4-BE49-F238E27FC236}">
                          <a16:creationId xmlns:a16="http://schemas.microsoft.com/office/drawing/2014/main" id="{8EBF6ECC-0EFF-8623-7BBA-1D6FCC2FDCA1}"/>
                        </a:ext>
                      </a:extLst>
                    </p:cNvPr>
                    <p:cNvSpPr/>
                    <p:nvPr/>
                  </p:nvSpPr>
                  <p:spPr>
                    <a:xfrm>
                      <a:off x="2006921" y="3786255"/>
                      <a:ext cx="308759" cy="308759"/>
                    </a:xfrm>
                    <a:prstGeom prst="ellipse">
                      <a:avLst/>
                    </a:prstGeom>
                    <a:solidFill>
                      <a:srgbClr val="00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3" name="Oval 162">
                      <a:extLst>
                        <a:ext uri="{FF2B5EF4-FFF2-40B4-BE49-F238E27FC236}">
                          <a16:creationId xmlns:a16="http://schemas.microsoft.com/office/drawing/2014/main" id="{30006422-56D3-5991-69D1-FB922D080AF4}"/>
                        </a:ext>
                      </a:extLst>
                    </p:cNvPr>
                    <p:cNvSpPr/>
                    <p:nvPr/>
                  </p:nvSpPr>
                  <p:spPr>
                    <a:xfrm>
                      <a:off x="2658092" y="1674423"/>
                      <a:ext cx="308759" cy="308759"/>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 name="Oval 163">
                      <a:extLst>
                        <a:ext uri="{FF2B5EF4-FFF2-40B4-BE49-F238E27FC236}">
                          <a16:creationId xmlns:a16="http://schemas.microsoft.com/office/drawing/2014/main" id="{160DB931-C6F0-606A-7A59-3B7B18C2607C}"/>
                        </a:ext>
                      </a:extLst>
                    </p:cNvPr>
                    <p:cNvSpPr/>
                    <p:nvPr/>
                  </p:nvSpPr>
                  <p:spPr>
                    <a:xfrm>
                      <a:off x="2658091" y="2159332"/>
                      <a:ext cx="308759" cy="308759"/>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Oval 164">
                      <a:extLst>
                        <a:ext uri="{FF2B5EF4-FFF2-40B4-BE49-F238E27FC236}">
                          <a16:creationId xmlns:a16="http://schemas.microsoft.com/office/drawing/2014/main" id="{F493695C-31A5-4A18-52D7-61320F0E58FF}"/>
                        </a:ext>
                      </a:extLst>
                    </p:cNvPr>
                    <p:cNvSpPr/>
                    <p:nvPr/>
                  </p:nvSpPr>
                  <p:spPr>
                    <a:xfrm>
                      <a:off x="2658084" y="3301346"/>
                      <a:ext cx="308759" cy="308759"/>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6" name="Oval 165">
                      <a:extLst>
                        <a:ext uri="{FF2B5EF4-FFF2-40B4-BE49-F238E27FC236}">
                          <a16:creationId xmlns:a16="http://schemas.microsoft.com/office/drawing/2014/main" id="{BA157405-6022-0475-CFB9-1FD324E99F6B}"/>
                        </a:ext>
                      </a:extLst>
                    </p:cNvPr>
                    <p:cNvSpPr/>
                    <p:nvPr/>
                  </p:nvSpPr>
                  <p:spPr>
                    <a:xfrm>
                      <a:off x="2658084" y="3786255"/>
                      <a:ext cx="308759" cy="308759"/>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7" name="Oval 166">
                      <a:extLst>
                        <a:ext uri="{FF2B5EF4-FFF2-40B4-BE49-F238E27FC236}">
                          <a16:creationId xmlns:a16="http://schemas.microsoft.com/office/drawing/2014/main" id="{01C0F2DC-F3F2-38FF-6EC5-B1A37CDE1FAB}"/>
                        </a:ext>
                      </a:extLst>
                    </p:cNvPr>
                    <p:cNvSpPr/>
                    <p:nvPr/>
                  </p:nvSpPr>
                  <p:spPr>
                    <a:xfrm>
                      <a:off x="3980183" y="1674423"/>
                      <a:ext cx="308759" cy="308759"/>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8" name="Oval 167">
                      <a:extLst>
                        <a:ext uri="{FF2B5EF4-FFF2-40B4-BE49-F238E27FC236}">
                          <a16:creationId xmlns:a16="http://schemas.microsoft.com/office/drawing/2014/main" id="{014AC528-2BBF-ED4D-257D-FEF1BE09DB4E}"/>
                        </a:ext>
                      </a:extLst>
                    </p:cNvPr>
                    <p:cNvSpPr/>
                    <p:nvPr/>
                  </p:nvSpPr>
                  <p:spPr>
                    <a:xfrm>
                      <a:off x="3980182" y="2159332"/>
                      <a:ext cx="308759" cy="308759"/>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9" name="Oval 168">
                      <a:extLst>
                        <a:ext uri="{FF2B5EF4-FFF2-40B4-BE49-F238E27FC236}">
                          <a16:creationId xmlns:a16="http://schemas.microsoft.com/office/drawing/2014/main" id="{4A76A1D8-3FCE-7B60-D73C-668FD6F20C31}"/>
                        </a:ext>
                      </a:extLst>
                    </p:cNvPr>
                    <p:cNvSpPr/>
                    <p:nvPr/>
                  </p:nvSpPr>
                  <p:spPr>
                    <a:xfrm>
                      <a:off x="3980175" y="3301346"/>
                      <a:ext cx="308759" cy="308759"/>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0" name="Oval 169">
                      <a:extLst>
                        <a:ext uri="{FF2B5EF4-FFF2-40B4-BE49-F238E27FC236}">
                          <a16:creationId xmlns:a16="http://schemas.microsoft.com/office/drawing/2014/main" id="{E148EEBE-F696-ED56-521A-E336F7C07343}"/>
                        </a:ext>
                      </a:extLst>
                    </p:cNvPr>
                    <p:cNvSpPr/>
                    <p:nvPr/>
                  </p:nvSpPr>
                  <p:spPr>
                    <a:xfrm>
                      <a:off x="3980175" y="3786255"/>
                      <a:ext cx="308759" cy="308759"/>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1" name="Oval 170">
                      <a:extLst>
                        <a:ext uri="{FF2B5EF4-FFF2-40B4-BE49-F238E27FC236}">
                          <a16:creationId xmlns:a16="http://schemas.microsoft.com/office/drawing/2014/main" id="{35FEE654-85B1-7E76-1D6B-F67BA03D2AC3}"/>
                        </a:ext>
                      </a:extLst>
                    </p:cNvPr>
                    <p:cNvSpPr/>
                    <p:nvPr/>
                  </p:nvSpPr>
                  <p:spPr>
                    <a:xfrm>
                      <a:off x="4631346" y="1674423"/>
                      <a:ext cx="308759" cy="308759"/>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2" name="Oval 171">
                      <a:extLst>
                        <a:ext uri="{FF2B5EF4-FFF2-40B4-BE49-F238E27FC236}">
                          <a16:creationId xmlns:a16="http://schemas.microsoft.com/office/drawing/2014/main" id="{AF62CD6E-3797-4486-66C4-777666B23D2A}"/>
                        </a:ext>
                      </a:extLst>
                    </p:cNvPr>
                    <p:cNvSpPr/>
                    <p:nvPr/>
                  </p:nvSpPr>
                  <p:spPr>
                    <a:xfrm>
                      <a:off x="4631345" y="2159332"/>
                      <a:ext cx="308759" cy="308759"/>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3" name="Oval 172">
                      <a:extLst>
                        <a:ext uri="{FF2B5EF4-FFF2-40B4-BE49-F238E27FC236}">
                          <a16:creationId xmlns:a16="http://schemas.microsoft.com/office/drawing/2014/main" id="{ACDF45A6-6087-9B7A-A7F8-DB4F13A3AFD6}"/>
                        </a:ext>
                      </a:extLst>
                    </p:cNvPr>
                    <p:cNvSpPr/>
                    <p:nvPr/>
                  </p:nvSpPr>
                  <p:spPr>
                    <a:xfrm>
                      <a:off x="4631338" y="3301346"/>
                      <a:ext cx="308759" cy="308759"/>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4" name="Oval 173">
                      <a:extLst>
                        <a:ext uri="{FF2B5EF4-FFF2-40B4-BE49-F238E27FC236}">
                          <a16:creationId xmlns:a16="http://schemas.microsoft.com/office/drawing/2014/main" id="{EC97A9C1-A13D-AF98-6A69-5F1656A6407C}"/>
                        </a:ext>
                      </a:extLst>
                    </p:cNvPr>
                    <p:cNvSpPr/>
                    <p:nvPr/>
                  </p:nvSpPr>
                  <p:spPr>
                    <a:xfrm>
                      <a:off x="4631338" y="3786255"/>
                      <a:ext cx="308759" cy="308759"/>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5" name="Oval 174">
                      <a:extLst>
                        <a:ext uri="{FF2B5EF4-FFF2-40B4-BE49-F238E27FC236}">
                          <a16:creationId xmlns:a16="http://schemas.microsoft.com/office/drawing/2014/main" id="{9E53FE51-6628-A022-619C-13C3A2D7CCEA}"/>
                        </a:ext>
                      </a:extLst>
                    </p:cNvPr>
                    <p:cNvSpPr/>
                    <p:nvPr/>
                  </p:nvSpPr>
                  <p:spPr>
                    <a:xfrm>
                      <a:off x="5282505" y="2730337"/>
                      <a:ext cx="308759" cy="308759"/>
                    </a:xfrm>
                    <a:prstGeom prst="ellipse">
                      <a:avLst/>
                    </a:prstGeom>
                    <a:solidFill>
                      <a:srgbClr val="00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6" name="Group 175">
                      <a:extLst>
                        <a:ext uri="{FF2B5EF4-FFF2-40B4-BE49-F238E27FC236}">
                          <a16:creationId xmlns:a16="http://schemas.microsoft.com/office/drawing/2014/main" id="{9A6D8D8D-92DB-EE07-2FEC-651C753EA950}"/>
                        </a:ext>
                      </a:extLst>
                    </p:cNvPr>
                    <p:cNvGrpSpPr/>
                    <p:nvPr/>
                  </p:nvGrpSpPr>
                  <p:grpSpPr>
                    <a:xfrm>
                      <a:off x="4725850" y="2626929"/>
                      <a:ext cx="119733" cy="515578"/>
                      <a:chOff x="7129122" y="2817428"/>
                      <a:chExt cx="119733" cy="515578"/>
                    </a:xfrm>
                  </p:grpSpPr>
                  <p:sp>
                    <p:nvSpPr>
                      <p:cNvPr id="205" name="Oval 204">
                        <a:extLst>
                          <a:ext uri="{FF2B5EF4-FFF2-40B4-BE49-F238E27FC236}">
                            <a16:creationId xmlns:a16="http://schemas.microsoft.com/office/drawing/2014/main" id="{2C5F5865-401A-E39F-1ACF-B88C1FBE0976}"/>
                          </a:ext>
                        </a:extLst>
                      </p:cNvPr>
                      <p:cNvSpPr/>
                      <p:nvPr/>
                    </p:nvSpPr>
                    <p:spPr>
                      <a:xfrm flipH="1">
                        <a:off x="7133077" y="2817428"/>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6" name="Oval 205">
                        <a:extLst>
                          <a:ext uri="{FF2B5EF4-FFF2-40B4-BE49-F238E27FC236}">
                            <a16:creationId xmlns:a16="http://schemas.microsoft.com/office/drawing/2014/main" id="{7946ABC4-C361-ED4D-831E-8BA4B64175FE}"/>
                          </a:ext>
                        </a:extLst>
                      </p:cNvPr>
                      <p:cNvSpPr/>
                      <p:nvPr/>
                    </p:nvSpPr>
                    <p:spPr>
                      <a:xfrm flipH="1">
                        <a:off x="7131097" y="3017328"/>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7" name="Oval 206">
                        <a:extLst>
                          <a:ext uri="{FF2B5EF4-FFF2-40B4-BE49-F238E27FC236}">
                            <a16:creationId xmlns:a16="http://schemas.microsoft.com/office/drawing/2014/main" id="{62AA30F3-C628-A844-3AC0-1AAE87FF6F6E}"/>
                          </a:ext>
                        </a:extLst>
                      </p:cNvPr>
                      <p:cNvSpPr/>
                      <p:nvPr/>
                    </p:nvSpPr>
                    <p:spPr>
                      <a:xfrm flipH="1">
                        <a:off x="7129122" y="3217228"/>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7" name="Group 176">
                      <a:extLst>
                        <a:ext uri="{FF2B5EF4-FFF2-40B4-BE49-F238E27FC236}">
                          <a16:creationId xmlns:a16="http://schemas.microsoft.com/office/drawing/2014/main" id="{7A0D2E05-C928-AB92-8851-4D34AFD8C5C3}"/>
                        </a:ext>
                      </a:extLst>
                    </p:cNvPr>
                    <p:cNvGrpSpPr/>
                    <p:nvPr/>
                  </p:nvGrpSpPr>
                  <p:grpSpPr>
                    <a:xfrm>
                      <a:off x="4074687" y="2640287"/>
                      <a:ext cx="119733" cy="515578"/>
                      <a:chOff x="7129122" y="2817428"/>
                      <a:chExt cx="119733" cy="515578"/>
                    </a:xfrm>
                  </p:grpSpPr>
                  <p:sp>
                    <p:nvSpPr>
                      <p:cNvPr id="202" name="Oval 201">
                        <a:extLst>
                          <a:ext uri="{FF2B5EF4-FFF2-40B4-BE49-F238E27FC236}">
                            <a16:creationId xmlns:a16="http://schemas.microsoft.com/office/drawing/2014/main" id="{395184A6-9D9E-5AE1-10B5-E021237DF57A}"/>
                          </a:ext>
                        </a:extLst>
                      </p:cNvPr>
                      <p:cNvSpPr/>
                      <p:nvPr/>
                    </p:nvSpPr>
                    <p:spPr>
                      <a:xfrm flipH="1">
                        <a:off x="7133077" y="2817428"/>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3" name="Oval 202">
                        <a:extLst>
                          <a:ext uri="{FF2B5EF4-FFF2-40B4-BE49-F238E27FC236}">
                            <a16:creationId xmlns:a16="http://schemas.microsoft.com/office/drawing/2014/main" id="{63DF626D-9304-979E-F966-AADB4E5D45AD}"/>
                          </a:ext>
                        </a:extLst>
                      </p:cNvPr>
                      <p:cNvSpPr/>
                      <p:nvPr/>
                    </p:nvSpPr>
                    <p:spPr>
                      <a:xfrm flipH="1">
                        <a:off x="7131097" y="3017328"/>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 name="Oval 203">
                        <a:extLst>
                          <a:ext uri="{FF2B5EF4-FFF2-40B4-BE49-F238E27FC236}">
                            <a16:creationId xmlns:a16="http://schemas.microsoft.com/office/drawing/2014/main" id="{84C9C3B3-2940-7E0A-C7FA-90BEBE53A5A9}"/>
                          </a:ext>
                        </a:extLst>
                      </p:cNvPr>
                      <p:cNvSpPr/>
                      <p:nvPr/>
                    </p:nvSpPr>
                    <p:spPr>
                      <a:xfrm flipH="1">
                        <a:off x="7129122" y="3217228"/>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8" name="Group 177">
                      <a:extLst>
                        <a:ext uri="{FF2B5EF4-FFF2-40B4-BE49-F238E27FC236}">
                          <a16:creationId xmlns:a16="http://schemas.microsoft.com/office/drawing/2014/main" id="{CCC38E74-45F4-55CC-EE70-A35A6C86E70B}"/>
                        </a:ext>
                      </a:extLst>
                    </p:cNvPr>
                    <p:cNvGrpSpPr/>
                    <p:nvPr/>
                  </p:nvGrpSpPr>
                  <p:grpSpPr>
                    <a:xfrm>
                      <a:off x="2750049" y="2626927"/>
                      <a:ext cx="119733" cy="515578"/>
                      <a:chOff x="7129122" y="2817428"/>
                      <a:chExt cx="119733" cy="515578"/>
                    </a:xfrm>
                  </p:grpSpPr>
                  <p:sp>
                    <p:nvSpPr>
                      <p:cNvPr id="199" name="Oval 198">
                        <a:extLst>
                          <a:ext uri="{FF2B5EF4-FFF2-40B4-BE49-F238E27FC236}">
                            <a16:creationId xmlns:a16="http://schemas.microsoft.com/office/drawing/2014/main" id="{9E709C82-0385-3033-4F9F-19F8354ED0F8}"/>
                          </a:ext>
                        </a:extLst>
                      </p:cNvPr>
                      <p:cNvSpPr/>
                      <p:nvPr/>
                    </p:nvSpPr>
                    <p:spPr>
                      <a:xfrm flipH="1">
                        <a:off x="7133077" y="2817428"/>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0" name="Oval 199">
                        <a:extLst>
                          <a:ext uri="{FF2B5EF4-FFF2-40B4-BE49-F238E27FC236}">
                            <a16:creationId xmlns:a16="http://schemas.microsoft.com/office/drawing/2014/main" id="{6E0C833F-6B09-43C5-B76F-0C09D9FFE3F6}"/>
                          </a:ext>
                        </a:extLst>
                      </p:cNvPr>
                      <p:cNvSpPr/>
                      <p:nvPr/>
                    </p:nvSpPr>
                    <p:spPr>
                      <a:xfrm flipH="1">
                        <a:off x="7131097" y="3017328"/>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1" name="Oval 200">
                        <a:extLst>
                          <a:ext uri="{FF2B5EF4-FFF2-40B4-BE49-F238E27FC236}">
                            <a16:creationId xmlns:a16="http://schemas.microsoft.com/office/drawing/2014/main" id="{4F868F03-ADDF-C1E3-FC5C-1B765CA179FF}"/>
                          </a:ext>
                        </a:extLst>
                      </p:cNvPr>
                      <p:cNvSpPr/>
                      <p:nvPr/>
                    </p:nvSpPr>
                    <p:spPr>
                      <a:xfrm flipH="1">
                        <a:off x="7129122" y="3217228"/>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9" name="Group 178">
                      <a:extLst>
                        <a:ext uri="{FF2B5EF4-FFF2-40B4-BE49-F238E27FC236}">
                          <a16:creationId xmlns:a16="http://schemas.microsoft.com/office/drawing/2014/main" id="{76DDFB90-AE93-71FE-2EE9-70B1449B90A9}"/>
                        </a:ext>
                      </a:extLst>
                    </p:cNvPr>
                    <p:cNvGrpSpPr/>
                    <p:nvPr/>
                  </p:nvGrpSpPr>
                  <p:grpSpPr>
                    <a:xfrm>
                      <a:off x="2101433" y="2626927"/>
                      <a:ext cx="119733" cy="515578"/>
                      <a:chOff x="7129122" y="2817428"/>
                      <a:chExt cx="119733" cy="515578"/>
                    </a:xfrm>
                  </p:grpSpPr>
                  <p:sp>
                    <p:nvSpPr>
                      <p:cNvPr id="196" name="Oval 195">
                        <a:extLst>
                          <a:ext uri="{FF2B5EF4-FFF2-40B4-BE49-F238E27FC236}">
                            <a16:creationId xmlns:a16="http://schemas.microsoft.com/office/drawing/2014/main" id="{2AC6FF15-C068-C520-58B6-63F94A52CFFD}"/>
                          </a:ext>
                        </a:extLst>
                      </p:cNvPr>
                      <p:cNvSpPr/>
                      <p:nvPr/>
                    </p:nvSpPr>
                    <p:spPr>
                      <a:xfrm flipH="1">
                        <a:off x="7133077" y="2817428"/>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7" name="Oval 196">
                        <a:extLst>
                          <a:ext uri="{FF2B5EF4-FFF2-40B4-BE49-F238E27FC236}">
                            <a16:creationId xmlns:a16="http://schemas.microsoft.com/office/drawing/2014/main" id="{21FD001E-8586-CA82-77D6-CD1847D7D843}"/>
                          </a:ext>
                        </a:extLst>
                      </p:cNvPr>
                      <p:cNvSpPr/>
                      <p:nvPr/>
                    </p:nvSpPr>
                    <p:spPr>
                      <a:xfrm flipH="1">
                        <a:off x="7131097" y="3017328"/>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8" name="Oval 197">
                        <a:extLst>
                          <a:ext uri="{FF2B5EF4-FFF2-40B4-BE49-F238E27FC236}">
                            <a16:creationId xmlns:a16="http://schemas.microsoft.com/office/drawing/2014/main" id="{3269E690-5A90-589C-0860-27D9BFAA645D}"/>
                          </a:ext>
                        </a:extLst>
                      </p:cNvPr>
                      <p:cNvSpPr/>
                      <p:nvPr/>
                    </p:nvSpPr>
                    <p:spPr>
                      <a:xfrm flipH="1">
                        <a:off x="7129122" y="3217228"/>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0" name="Group 179">
                      <a:extLst>
                        <a:ext uri="{FF2B5EF4-FFF2-40B4-BE49-F238E27FC236}">
                          <a16:creationId xmlns:a16="http://schemas.microsoft.com/office/drawing/2014/main" id="{2982DE9E-B526-5B84-7F34-F159B24C320F}"/>
                        </a:ext>
                      </a:extLst>
                    </p:cNvPr>
                    <p:cNvGrpSpPr/>
                    <p:nvPr/>
                  </p:nvGrpSpPr>
                  <p:grpSpPr>
                    <a:xfrm>
                      <a:off x="3241575" y="1770913"/>
                      <a:ext cx="463880" cy="115778"/>
                      <a:chOff x="3159305" y="1848657"/>
                      <a:chExt cx="463880" cy="115778"/>
                    </a:xfrm>
                  </p:grpSpPr>
                  <p:sp>
                    <p:nvSpPr>
                      <p:cNvPr id="193" name="Oval 192">
                        <a:extLst>
                          <a:ext uri="{FF2B5EF4-FFF2-40B4-BE49-F238E27FC236}">
                            <a16:creationId xmlns:a16="http://schemas.microsoft.com/office/drawing/2014/main" id="{E05FBCCA-F824-AB80-7E49-79A21193152F}"/>
                          </a:ext>
                        </a:extLst>
                      </p:cNvPr>
                      <p:cNvSpPr/>
                      <p:nvPr/>
                    </p:nvSpPr>
                    <p:spPr>
                      <a:xfrm flipH="1">
                        <a:off x="3332972" y="1848657"/>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4" name="Oval 193">
                        <a:extLst>
                          <a:ext uri="{FF2B5EF4-FFF2-40B4-BE49-F238E27FC236}">
                            <a16:creationId xmlns:a16="http://schemas.microsoft.com/office/drawing/2014/main" id="{511D8D26-495D-4A53-82BC-EB0AEB723605}"/>
                          </a:ext>
                        </a:extLst>
                      </p:cNvPr>
                      <p:cNvSpPr/>
                      <p:nvPr/>
                    </p:nvSpPr>
                    <p:spPr>
                      <a:xfrm flipH="1">
                        <a:off x="3159305" y="1848657"/>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5" name="Oval 194">
                        <a:extLst>
                          <a:ext uri="{FF2B5EF4-FFF2-40B4-BE49-F238E27FC236}">
                            <a16:creationId xmlns:a16="http://schemas.microsoft.com/office/drawing/2014/main" id="{AB8067FD-748F-12A4-2FCD-6D62913D55D0}"/>
                          </a:ext>
                        </a:extLst>
                      </p:cNvPr>
                      <p:cNvSpPr/>
                      <p:nvPr/>
                    </p:nvSpPr>
                    <p:spPr>
                      <a:xfrm flipH="1">
                        <a:off x="3507407" y="1848657"/>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1" name="Group 180">
                      <a:extLst>
                        <a:ext uri="{FF2B5EF4-FFF2-40B4-BE49-F238E27FC236}">
                          <a16:creationId xmlns:a16="http://schemas.microsoft.com/office/drawing/2014/main" id="{F5690963-6077-E31B-8233-120CA8B5EFF4}"/>
                        </a:ext>
                      </a:extLst>
                    </p:cNvPr>
                    <p:cNvGrpSpPr/>
                    <p:nvPr/>
                  </p:nvGrpSpPr>
                  <p:grpSpPr>
                    <a:xfrm>
                      <a:off x="3241191" y="2255822"/>
                      <a:ext cx="463880" cy="115778"/>
                      <a:chOff x="3159305" y="1848657"/>
                      <a:chExt cx="463880" cy="115778"/>
                    </a:xfrm>
                  </p:grpSpPr>
                  <p:sp>
                    <p:nvSpPr>
                      <p:cNvPr id="190" name="Oval 189">
                        <a:extLst>
                          <a:ext uri="{FF2B5EF4-FFF2-40B4-BE49-F238E27FC236}">
                            <a16:creationId xmlns:a16="http://schemas.microsoft.com/office/drawing/2014/main" id="{FC1C1BE5-1204-1CB4-E1DC-2AD2D476610D}"/>
                          </a:ext>
                        </a:extLst>
                      </p:cNvPr>
                      <p:cNvSpPr/>
                      <p:nvPr/>
                    </p:nvSpPr>
                    <p:spPr>
                      <a:xfrm flipH="1">
                        <a:off x="3332972" y="1848657"/>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1" name="Oval 190">
                        <a:extLst>
                          <a:ext uri="{FF2B5EF4-FFF2-40B4-BE49-F238E27FC236}">
                            <a16:creationId xmlns:a16="http://schemas.microsoft.com/office/drawing/2014/main" id="{7654C417-9553-8BD1-08E9-D9EE4FDB1A5A}"/>
                          </a:ext>
                        </a:extLst>
                      </p:cNvPr>
                      <p:cNvSpPr/>
                      <p:nvPr/>
                    </p:nvSpPr>
                    <p:spPr>
                      <a:xfrm flipH="1">
                        <a:off x="3159305" y="1848657"/>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2" name="Oval 191">
                        <a:extLst>
                          <a:ext uri="{FF2B5EF4-FFF2-40B4-BE49-F238E27FC236}">
                            <a16:creationId xmlns:a16="http://schemas.microsoft.com/office/drawing/2014/main" id="{615D0924-B8F0-018C-28EA-B96CF57D855D}"/>
                          </a:ext>
                        </a:extLst>
                      </p:cNvPr>
                      <p:cNvSpPr/>
                      <p:nvPr/>
                    </p:nvSpPr>
                    <p:spPr>
                      <a:xfrm flipH="1">
                        <a:off x="3507407" y="1848657"/>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2" name="Group 181">
                      <a:extLst>
                        <a:ext uri="{FF2B5EF4-FFF2-40B4-BE49-F238E27FC236}">
                          <a16:creationId xmlns:a16="http://schemas.microsoft.com/office/drawing/2014/main" id="{5EAAD64B-6281-089F-10BE-0F1B3421CAD5}"/>
                        </a:ext>
                      </a:extLst>
                    </p:cNvPr>
                    <p:cNvGrpSpPr/>
                    <p:nvPr/>
                  </p:nvGrpSpPr>
                  <p:grpSpPr>
                    <a:xfrm>
                      <a:off x="3241191" y="3397836"/>
                      <a:ext cx="463880" cy="115778"/>
                      <a:chOff x="3159305" y="1848657"/>
                      <a:chExt cx="463880" cy="115778"/>
                    </a:xfrm>
                  </p:grpSpPr>
                  <p:sp>
                    <p:nvSpPr>
                      <p:cNvPr id="187" name="Oval 186">
                        <a:extLst>
                          <a:ext uri="{FF2B5EF4-FFF2-40B4-BE49-F238E27FC236}">
                            <a16:creationId xmlns:a16="http://schemas.microsoft.com/office/drawing/2014/main" id="{362568E8-0DC4-95B8-2799-EEF1699EBF27}"/>
                          </a:ext>
                        </a:extLst>
                      </p:cNvPr>
                      <p:cNvSpPr/>
                      <p:nvPr/>
                    </p:nvSpPr>
                    <p:spPr>
                      <a:xfrm flipH="1">
                        <a:off x="3332972" y="1848657"/>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8" name="Oval 187">
                        <a:extLst>
                          <a:ext uri="{FF2B5EF4-FFF2-40B4-BE49-F238E27FC236}">
                            <a16:creationId xmlns:a16="http://schemas.microsoft.com/office/drawing/2014/main" id="{DD50049C-5F17-F8D2-B50A-FB677AA959F9}"/>
                          </a:ext>
                        </a:extLst>
                      </p:cNvPr>
                      <p:cNvSpPr/>
                      <p:nvPr/>
                    </p:nvSpPr>
                    <p:spPr>
                      <a:xfrm flipH="1">
                        <a:off x="3159305" y="1848657"/>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9" name="Oval 188">
                        <a:extLst>
                          <a:ext uri="{FF2B5EF4-FFF2-40B4-BE49-F238E27FC236}">
                            <a16:creationId xmlns:a16="http://schemas.microsoft.com/office/drawing/2014/main" id="{E49AE3D4-3640-27C4-13A0-7EDAD311DA45}"/>
                          </a:ext>
                        </a:extLst>
                      </p:cNvPr>
                      <p:cNvSpPr/>
                      <p:nvPr/>
                    </p:nvSpPr>
                    <p:spPr>
                      <a:xfrm flipH="1">
                        <a:off x="3507407" y="1848657"/>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3" name="Group 182">
                      <a:extLst>
                        <a:ext uri="{FF2B5EF4-FFF2-40B4-BE49-F238E27FC236}">
                          <a16:creationId xmlns:a16="http://schemas.microsoft.com/office/drawing/2014/main" id="{5A9A3144-5801-81D3-644D-CE3B47C5E41D}"/>
                        </a:ext>
                      </a:extLst>
                    </p:cNvPr>
                    <p:cNvGrpSpPr/>
                    <p:nvPr/>
                  </p:nvGrpSpPr>
                  <p:grpSpPr>
                    <a:xfrm>
                      <a:off x="3241191" y="3882745"/>
                      <a:ext cx="463880" cy="115778"/>
                      <a:chOff x="3159305" y="1848657"/>
                      <a:chExt cx="463880" cy="115778"/>
                    </a:xfrm>
                  </p:grpSpPr>
                  <p:sp>
                    <p:nvSpPr>
                      <p:cNvPr id="184" name="Oval 183">
                        <a:extLst>
                          <a:ext uri="{FF2B5EF4-FFF2-40B4-BE49-F238E27FC236}">
                            <a16:creationId xmlns:a16="http://schemas.microsoft.com/office/drawing/2014/main" id="{9DEC1FE2-4B9B-F1AA-AC27-6BE844784B49}"/>
                          </a:ext>
                        </a:extLst>
                      </p:cNvPr>
                      <p:cNvSpPr/>
                      <p:nvPr/>
                    </p:nvSpPr>
                    <p:spPr>
                      <a:xfrm flipH="1">
                        <a:off x="3332972" y="1848657"/>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5" name="Oval 184">
                        <a:extLst>
                          <a:ext uri="{FF2B5EF4-FFF2-40B4-BE49-F238E27FC236}">
                            <a16:creationId xmlns:a16="http://schemas.microsoft.com/office/drawing/2014/main" id="{BD9160B3-C10F-E675-F1E9-369608EF9703}"/>
                          </a:ext>
                        </a:extLst>
                      </p:cNvPr>
                      <p:cNvSpPr/>
                      <p:nvPr/>
                    </p:nvSpPr>
                    <p:spPr>
                      <a:xfrm flipH="1">
                        <a:off x="3159305" y="1848657"/>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6" name="Oval 185">
                        <a:extLst>
                          <a:ext uri="{FF2B5EF4-FFF2-40B4-BE49-F238E27FC236}">
                            <a16:creationId xmlns:a16="http://schemas.microsoft.com/office/drawing/2014/main" id="{0D22F78D-D617-CFF5-13C0-4D47E2F070A2}"/>
                          </a:ext>
                        </a:extLst>
                      </p:cNvPr>
                      <p:cNvSpPr/>
                      <p:nvPr/>
                    </p:nvSpPr>
                    <p:spPr>
                      <a:xfrm flipH="1">
                        <a:off x="3507407" y="1848657"/>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cxnSp>
                <p:nvCxnSpPr>
                  <p:cNvPr id="123" name="Straight Arrow Connector 122">
                    <a:extLst>
                      <a:ext uri="{FF2B5EF4-FFF2-40B4-BE49-F238E27FC236}">
                        <a16:creationId xmlns:a16="http://schemas.microsoft.com/office/drawing/2014/main" id="{CB75595D-F708-4060-E19B-4A4B0FF81E3E}"/>
                      </a:ext>
                    </a:extLst>
                  </p:cNvPr>
                  <p:cNvCxnSpPr>
                    <a:cxnSpLocks/>
                    <a:stCxn id="171" idx="6"/>
                    <a:endCxn id="175" idx="2"/>
                  </p:cNvCxnSpPr>
                  <p:nvPr/>
                </p:nvCxnSpPr>
                <p:spPr>
                  <a:xfrm>
                    <a:off x="4940105" y="1828803"/>
                    <a:ext cx="342400" cy="1055914"/>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24" name="Straight Arrow Connector 123">
                    <a:extLst>
                      <a:ext uri="{FF2B5EF4-FFF2-40B4-BE49-F238E27FC236}">
                        <a16:creationId xmlns:a16="http://schemas.microsoft.com/office/drawing/2014/main" id="{5C92CA6A-9EAD-5F9E-1C2D-F5C6BE6874F3}"/>
                      </a:ext>
                    </a:extLst>
                  </p:cNvPr>
                  <p:cNvCxnSpPr>
                    <a:cxnSpLocks/>
                    <a:stCxn id="172" idx="6"/>
                    <a:endCxn id="175" idx="2"/>
                  </p:cNvCxnSpPr>
                  <p:nvPr/>
                </p:nvCxnSpPr>
                <p:spPr>
                  <a:xfrm>
                    <a:off x="4940104" y="2313712"/>
                    <a:ext cx="342401" cy="571005"/>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25" name="Straight Arrow Connector 124">
                    <a:extLst>
                      <a:ext uri="{FF2B5EF4-FFF2-40B4-BE49-F238E27FC236}">
                        <a16:creationId xmlns:a16="http://schemas.microsoft.com/office/drawing/2014/main" id="{AF23B368-FE6A-EE9F-AB1E-F6A8932D412C}"/>
                      </a:ext>
                    </a:extLst>
                  </p:cNvPr>
                  <p:cNvCxnSpPr>
                    <a:cxnSpLocks/>
                    <a:stCxn id="173" idx="6"/>
                    <a:endCxn id="175" idx="2"/>
                  </p:cNvCxnSpPr>
                  <p:nvPr/>
                </p:nvCxnSpPr>
                <p:spPr>
                  <a:xfrm flipV="1">
                    <a:off x="4940097" y="2884717"/>
                    <a:ext cx="342408" cy="571009"/>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26" name="Straight Arrow Connector 125">
                    <a:extLst>
                      <a:ext uri="{FF2B5EF4-FFF2-40B4-BE49-F238E27FC236}">
                        <a16:creationId xmlns:a16="http://schemas.microsoft.com/office/drawing/2014/main" id="{3ECF4B2E-64D2-EB17-67F4-FD5FA4023195}"/>
                      </a:ext>
                    </a:extLst>
                  </p:cNvPr>
                  <p:cNvCxnSpPr>
                    <a:cxnSpLocks/>
                    <a:stCxn id="174" idx="6"/>
                    <a:endCxn id="175" idx="2"/>
                  </p:cNvCxnSpPr>
                  <p:nvPr/>
                </p:nvCxnSpPr>
                <p:spPr>
                  <a:xfrm flipV="1">
                    <a:off x="4940097" y="2884717"/>
                    <a:ext cx="342408" cy="1055918"/>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27" name="Straight Arrow Connector 126">
                    <a:extLst>
                      <a:ext uri="{FF2B5EF4-FFF2-40B4-BE49-F238E27FC236}">
                        <a16:creationId xmlns:a16="http://schemas.microsoft.com/office/drawing/2014/main" id="{82DF54DE-CD0A-F2E7-6F0D-D730085AF059}"/>
                      </a:ext>
                    </a:extLst>
                  </p:cNvPr>
                  <p:cNvCxnSpPr>
                    <a:cxnSpLocks/>
                    <a:stCxn id="159" idx="6"/>
                    <a:endCxn id="163" idx="2"/>
                  </p:cNvCxnSpPr>
                  <p:nvPr/>
                </p:nvCxnSpPr>
                <p:spPr>
                  <a:xfrm>
                    <a:off x="2315688" y="1828803"/>
                    <a:ext cx="342404" cy="0"/>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28" name="Straight Arrow Connector 127">
                    <a:extLst>
                      <a:ext uri="{FF2B5EF4-FFF2-40B4-BE49-F238E27FC236}">
                        <a16:creationId xmlns:a16="http://schemas.microsoft.com/office/drawing/2014/main" id="{61E28C93-7859-3973-C921-022CA0A91B5C}"/>
                      </a:ext>
                    </a:extLst>
                  </p:cNvPr>
                  <p:cNvCxnSpPr>
                    <a:cxnSpLocks/>
                    <a:stCxn id="159" idx="6"/>
                    <a:endCxn id="164" idx="2"/>
                  </p:cNvCxnSpPr>
                  <p:nvPr/>
                </p:nvCxnSpPr>
                <p:spPr>
                  <a:xfrm>
                    <a:off x="2315688" y="1828803"/>
                    <a:ext cx="342403" cy="484909"/>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29" name="Straight Arrow Connector 128">
                    <a:extLst>
                      <a:ext uri="{FF2B5EF4-FFF2-40B4-BE49-F238E27FC236}">
                        <a16:creationId xmlns:a16="http://schemas.microsoft.com/office/drawing/2014/main" id="{B19CBFAB-EB8A-18CA-2BB1-EED9AB5A6678}"/>
                      </a:ext>
                    </a:extLst>
                  </p:cNvPr>
                  <p:cNvCxnSpPr>
                    <a:cxnSpLocks/>
                    <a:stCxn id="159" idx="6"/>
                    <a:endCxn id="165" idx="2"/>
                  </p:cNvCxnSpPr>
                  <p:nvPr/>
                </p:nvCxnSpPr>
                <p:spPr>
                  <a:xfrm>
                    <a:off x="2315688" y="1828803"/>
                    <a:ext cx="342396" cy="1626923"/>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30" name="Straight Arrow Connector 129">
                    <a:extLst>
                      <a:ext uri="{FF2B5EF4-FFF2-40B4-BE49-F238E27FC236}">
                        <a16:creationId xmlns:a16="http://schemas.microsoft.com/office/drawing/2014/main" id="{18D9AD39-EA01-0E8C-7EF7-02D2F6CA90DC}"/>
                      </a:ext>
                    </a:extLst>
                  </p:cNvPr>
                  <p:cNvCxnSpPr>
                    <a:cxnSpLocks/>
                    <a:stCxn id="159" idx="6"/>
                    <a:endCxn id="166" idx="2"/>
                  </p:cNvCxnSpPr>
                  <p:nvPr/>
                </p:nvCxnSpPr>
                <p:spPr>
                  <a:xfrm>
                    <a:off x="2315688" y="1828803"/>
                    <a:ext cx="342396" cy="2111832"/>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31" name="Straight Arrow Connector 130">
                    <a:extLst>
                      <a:ext uri="{FF2B5EF4-FFF2-40B4-BE49-F238E27FC236}">
                        <a16:creationId xmlns:a16="http://schemas.microsoft.com/office/drawing/2014/main" id="{F811E727-A7CC-7AEC-0D07-7426FE32A2D1}"/>
                      </a:ext>
                    </a:extLst>
                  </p:cNvPr>
                  <p:cNvCxnSpPr>
                    <a:cxnSpLocks/>
                    <a:stCxn id="160" idx="6"/>
                    <a:endCxn id="163" idx="2"/>
                  </p:cNvCxnSpPr>
                  <p:nvPr/>
                </p:nvCxnSpPr>
                <p:spPr>
                  <a:xfrm flipV="1">
                    <a:off x="2315687" y="1828803"/>
                    <a:ext cx="342405" cy="484909"/>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32" name="Straight Arrow Connector 131">
                    <a:extLst>
                      <a:ext uri="{FF2B5EF4-FFF2-40B4-BE49-F238E27FC236}">
                        <a16:creationId xmlns:a16="http://schemas.microsoft.com/office/drawing/2014/main" id="{0DF146A4-51BB-95A9-5F90-6F7933A70EEC}"/>
                      </a:ext>
                    </a:extLst>
                  </p:cNvPr>
                  <p:cNvCxnSpPr>
                    <a:cxnSpLocks/>
                    <a:stCxn id="160" idx="6"/>
                    <a:endCxn id="164" idx="2"/>
                  </p:cNvCxnSpPr>
                  <p:nvPr/>
                </p:nvCxnSpPr>
                <p:spPr>
                  <a:xfrm>
                    <a:off x="2315687" y="2313712"/>
                    <a:ext cx="342404" cy="0"/>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33" name="Straight Arrow Connector 132">
                    <a:extLst>
                      <a:ext uri="{FF2B5EF4-FFF2-40B4-BE49-F238E27FC236}">
                        <a16:creationId xmlns:a16="http://schemas.microsoft.com/office/drawing/2014/main" id="{2C2844EE-6B69-EB20-8414-9A11B6984519}"/>
                      </a:ext>
                    </a:extLst>
                  </p:cNvPr>
                  <p:cNvCxnSpPr>
                    <a:cxnSpLocks/>
                    <a:stCxn id="160" idx="6"/>
                    <a:endCxn id="165" idx="2"/>
                  </p:cNvCxnSpPr>
                  <p:nvPr/>
                </p:nvCxnSpPr>
                <p:spPr>
                  <a:xfrm>
                    <a:off x="2315687" y="2313712"/>
                    <a:ext cx="342397" cy="1142014"/>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34" name="Straight Arrow Connector 133">
                    <a:extLst>
                      <a:ext uri="{FF2B5EF4-FFF2-40B4-BE49-F238E27FC236}">
                        <a16:creationId xmlns:a16="http://schemas.microsoft.com/office/drawing/2014/main" id="{B41464ED-1BF6-07E5-FF72-0E3C1A0E3F00}"/>
                      </a:ext>
                    </a:extLst>
                  </p:cNvPr>
                  <p:cNvCxnSpPr>
                    <a:cxnSpLocks/>
                    <a:stCxn id="160" idx="6"/>
                    <a:endCxn id="166" idx="2"/>
                  </p:cNvCxnSpPr>
                  <p:nvPr/>
                </p:nvCxnSpPr>
                <p:spPr>
                  <a:xfrm>
                    <a:off x="2315687" y="2313712"/>
                    <a:ext cx="342397" cy="1626923"/>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35" name="Straight Arrow Connector 134">
                    <a:extLst>
                      <a:ext uri="{FF2B5EF4-FFF2-40B4-BE49-F238E27FC236}">
                        <a16:creationId xmlns:a16="http://schemas.microsoft.com/office/drawing/2014/main" id="{4C20B9C7-9E2D-F3FD-8100-C46773E6DE2D}"/>
                      </a:ext>
                    </a:extLst>
                  </p:cNvPr>
                  <p:cNvCxnSpPr>
                    <a:cxnSpLocks/>
                    <a:stCxn id="161" idx="6"/>
                    <a:endCxn id="165" idx="2"/>
                  </p:cNvCxnSpPr>
                  <p:nvPr/>
                </p:nvCxnSpPr>
                <p:spPr>
                  <a:xfrm>
                    <a:off x="2315680" y="3455726"/>
                    <a:ext cx="342404" cy="0"/>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36" name="Straight Arrow Connector 135">
                    <a:extLst>
                      <a:ext uri="{FF2B5EF4-FFF2-40B4-BE49-F238E27FC236}">
                        <a16:creationId xmlns:a16="http://schemas.microsoft.com/office/drawing/2014/main" id="{BE6DF10F-27A6-63FB-1762-987E02FE7A33}"/>
                      </a:ext>
                    </a:extLst>
                  </p:cNvPr>
                  <p:cNvCxnSpPr>
                    <a:cxnSpLocks/>
                    <a:stCxn id="161" idx="6"/>
                    <a:endCxn id="166" idx="2"/>
                  </p:cNvCxnSpPr>
                  <p:nvPr/>
                </p:nvCxnSpPr>
                <p:spPr>
                  <a:xfrm>
                    <a:off x="2315680" y="3455726"/>
                    <a:ext cx="342404" cy="484909"/>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37" name="Straight Arrow Connector 136">
                    <a:extLst>
                      <a:ext uri="{FF2B5EF4-FFF2-40B4-BE49-F238E27FC236}">
                        <a16:creationId xmlns:a16="http://schemas.microsoft.com/office/drawing/2014/main" id="{2D28E8DE-5E24-FA3B-1B30-F429CF831401}"/>
                      </a:ext>
                    </a:extLst>
                  </p:cNvPr>
                  <p:cNvCxnSpPr>
                    <a:cxnSpLocks/>
                    <a:stCxn id="161" idx="6"/>
                    <a:endCxn id="164" idx="2"/>
                  </p:cNvCxnSpPr>
                  <p:nvPr/>
                </p:nvCxnSpPr>
                <p:spPr>
                  <a:xfrm flipV="1">
                    <a:off x="2315680" y="2313712"/>
                    <a:ext cx="342411" cy="1142014"/>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38" name="Straight Arrow Connector 137">
                    <a:extLst>
                      <a:ext uri="{FF2B5EF4-FFF2-40B4-BE49-F238E27FC236}">
                        <a16:creationId xmlns:a16="http://schemas.microsoft.com/office/drawing/2014/main" id="{63325C96-1530-8790-116C-A23D20B61F54}"/>
                      </a:ext>
                    </a:extLst>
                  </p:cNvPr>
                  <p:cNvCxnSpPr>
                    <a:cxnSpLocks/>
                    <a:stCxn id="161" idx="6"/>
                    <a:endCxn id="163" idx="2"/>
                  </p:cNvCxnSpPr>
                  <p:nvPr/>
                </p:nvCxnSpPr>
                <p:spPr>
                  <a:xfrm flipV="1">
                    <a:off x="2315680" y="1828803"/>
                    <a:ext cx="342412" cy="1626923"/>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39" name="Straight Arrow Connector 138">
                    <a:extLst>
                      <a:ext uri="{FF2B5EF4-FFF2-40B4-BE49-F238E27FC236}">
                        <a16:creationId xmlns:a16="http://schemas.microsoft.com/office/drawing/2014/main" id="{123FE204-B9C7-5F38-48E2-573F57A280F9}"/>
                      </a:ext>
                    </a:extLst>
                  </p:cNvPr>
                  <p:cNvCxnSpPr>
                    <a:cxnSpLocks/>
                    <a:stCxn id="162" idx="6"/>
                    <a:endCxn id="163" idx="2"/>
                  </p:cNvCxnSpPr>
                  <p:nvPr/>
                </p:nvCxnSpPr>
                <p:spPr>
                  <a:xfrm flipV="1">
                    <a:off x="2315680" y="1828803"/>
                    <a:ext cx="342412" cy="2111832"/>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40" name="Straight Arrow Connector 139">
                    <a:extLst>
                      <a:ext uri="{FF2B5EF4-FFF2-40B4-BE49-F238E27FC236}">
                        <a16:creationId xmlns:a16="http://schemas.microsoft.com/office/drawing/2014/main" id="{669DE8C7-F053-9A47-5651-49C5964C50AA}"/>
                      </a:ext>
                    </a:extLst>
                  </p:cNvPr>
                  <p:cNvCxnSpPr>
                    <a:cxnSpLocks/>
                    <a:stCxn id="162" idx="6"/>
                    <a:endCxn id="164" idx="2"/>
                  </p:cNvCxnSpPr>
                  <p:nvPr/>
                </p:nvCxnSpPr>
                <p:spPr>
                  <a:xfrm flipV="1">
                    <a:off x="2315680" y="2313712"/>
                    <a:ext cx="342411" cy="1626923"/>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41" name="Straight Arrow Connector 140">
                    <a:extLst>
                      <a:ext uri="{FF2B5EF4-FFF2-40B4-BE49-F238E27FC236}">
                        <a16:creationId xmlns:a16="http://schemas.microsoft.com/office/drawing/2014/main" id="{AE2EEC72-D9F0-0E75-CCE6-5637604CDE82}"/>
                      </a:ext>
                    </a:extLst>
                  </p:cNvPr>
                  <p:cNvCxnSpPr>
                    <a:cxnSpLocks/>
                    <a:stCxn id="162" idx="6"/>
                    <a:endCxn id="165" idx="2"/>
                  </p:cNvCxnSpPr>
                  <p:nvPr/>
                </p:nvCxnSpPr>
                <p:spPr>
                  <a:xfrm flipV="1">
                    <a:off x="2315680" y="3455726"/>
                    <a:ext cx="342404" cy="484909"/>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42" name="Straight Arrow Connector 141">
                    <a:extLst>
                      <a:ext uri="{FF2B5EF4-FFF2-40B4-BE49-F238E27FC236}">
                        <a16:creationId xmlns:a16="http://schemas.microsoft.com/office/drawing/2014/main" id="{70A9315A-2F5B-AA01-23AE-B86FC75B5069}"/>
                      </a:ext>
                    </a:extLst>
                  </p:cNvPr>
                  <p:cNvCxnSpPr>
                    <a:cxnSpLocks/>
                    <a:stCxn id="162" idx="6"/>
                    <a:endCxn id="166" idx="2"/>
                  </p:cNvCxnSpPr>
                  <p:nvPr/>
                </p:nvCxnSpPr>
                <p:spPr>
                  <a:xfrm>
                    <a:off x="2315680" y="3940635"/>
                    <a:ext cx="342404" cy="0"/>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43" name="Straight Arrow Connector 142">
                    <a:extLst>
                      <a:ext uri="{FF2B5EF4-FFF2-40B4-BE49-F238E27FC236}">
                        <a16:creationId xmlns:a16="http://schemas.microsoft.com/office/drawing/2014/main" id="{704B05B3-F039-DD08-075C-E103429ADFEA}"/>
                      </a:ext>
                    </a:extLst>
                  </p:cNvPr>
                  <p:cNvCxnSpPr>
                    <a:cxnSpLocks/>
                    <a:stCxn id="167" idx="6"/>
                    <a:endCxn id="171" idx="2"/>
                  </p:cNvCxnSpPr>
                  <p:nvPr/>
                </p:nvCxnSpPr>
                <p:spPr>
                  <a:xfrm>
                    <a:off x="4288942" y="1828803"/>
                    <a:ext cx="342404" cy="0"/>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44" name="Straight Arrow Connector 143">
                    <a:extLst>
                      <a:ext uri="{FF2B5EF4-FFF2-40B4-BE49-F238E27FC236}">
                        <a16:creationId xmlns:a16="http://schemas.microsoft.com/office/drawing/2014/main" id="{60647E88-54EA-41FA-A969-76179ED873B3}"/>
                      </a:ext>
                    </a:extLst>
                  </p:cNvPr>
                  <p:cNvCxnSpPr>
                    <a:cxnSpLocks/>
                    <a:stCxn id="167" idx="6"/>
                    <a:endCxn id="172" idx="2"/>
                  </p:cNvCxnSpPr>
                  <p:nvPr/>
                </p:nvCxnSpPr>
                <p:spPr>
                  <a:xfrm>
                    <a:off x="4288942" y="1828803"/>
                    <a:ext cx="342403" cy="484909"/>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45" name="Straight Arrow Connector 144">
                    <a:extLst>
                      <a:ext uri="{FF2B5EF4-FFF2-40B4-BE49-F238E27FC236}">
                        <a16:creationId xmlns:a16="http://schemas.microsoft.com/office/drawing/2014/main" id="{D92F8C50-055B-7F1A-6454-69545A4803CD}"/>
                      </a:ext>
                    </a:extLst>
                  </p:cNvPr>
                  <p:cNvCxnSpPr>
                    <a:cxnSpLocks/>
                    <a:stCxn id="167" idx="6"/>
                    <a:endCxn id="173" idx="2"/>
                  </p:cNvCxnSpPr>
                  <p:nvPr/>
                </p:nvCxnSpPr>
                <p:spPr>
                  <a:xfrm>
                    <a:off x="4288942" y="1828803"/>
                    <a:ext cx="342396" cy="1626923"/>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46" name="Straight Arrow Connector 145">
                    <a:extLst>
                      <a:ext uri="{FF2B5EF4-FFF2-40B4-BE49-F238E27FC236}">
                        <a16:creationId xmlns:a16="http://schemas.microsoft.com/office/drawing/2014/main" id="{635451FA-5798-6FD6-90C1-A479F00AACFC}"/>
                      </a:ext>
                    </a:extLst>
                  </p:cNvPr>
                  <p:cNvCxnSpPr>
                    <a:cxnSpLocks/>
                    <a:stCxn id="167" idx="6"/>
                    <a:endCxn id="174" idx="2"/>
                  </p:cNvCxnSpPr>
                  <p:nvPr/>
                </p:nvCxnSpPr>
                <p:spPr>
                  <a:xfrm>
                    <a:off x="4288942" y="1828803"/>
                    <a:ext cx="342396" cy="2111832"/>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47" name="Straight Arrow Connector 146">
                    <a:extLst>
                      <a:ext uri="{FF2B5EF4-FFF2-40B4-BE49-F238E27FC236}">
                        <a16:creationId xmlns:a16="http://schemas.microsoft.com/office/drawing/2014/main" id="{FD083E2A-6274-2AA8-D362-2A4A32135300}"/>
                      </a:ext>
                    </a:extLst>
                  </p:cNvPr>
                  <p:cNvCxnSpPr>
                    <a:cxnSpLocks/>
                    <a:stCxn id="168" idx="6"/>
                    <a:endCxn id="171" idx="2"/>
                  </p:cNvCxnSpPr>
                  <p:nvPr/>
                </p:nvCxnSpPr>
                <p:spPr>
                  <a:xfrm flipV="1">
                    <a:off x="4288941" y="1828803"/>
                    <a:ext cx="342405" cy="484909"/>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48" name="Straight Arrow Connector 147">
                    <a:extLst>
                      <a:ext uri="{FF2B5EF4-FFF2-40B4-BE49-F238E27FC236}">
                        <a16:creationId xmlns:a16="http://schemas.microsoft.com/office/drawing/2014/main" id="{BB9FDBAE-AA78-2C8C-931E-64E558C5FEBF}"/>
                      </a:ext>
                    </a:extLst>
                  </p:cNvPr>
                  <p:cNvCxnSpPr>
                    <a:cxnSpLocks/>
                    <a:stCxn id="168" idx="6"/>
                    <a:endCxn id="172" idx="2"/>
                  </p:cNvCxnSpPr>
                  <p:nvPr/>
                </p:nvCxnSpPr>
                <p:spPr>
                  <a:xfrm>
                    <a:off x="4288941" y="2313712"/>
                    <a:ext cx="342404" cy="0"/>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49" name="Straight Arrow Connector 148">
                    <a:extLst>
                      <a:ext uri="{FF2B5EF4-FFF2-40B4-BE49-F238E27FC236}">
                        <a16:creationId xmlns:a16="http://schemas.microsoft.com/office/drawing/2014/main" id="{E0F68EE3-2CAD-6567-14BF-650CFC769294}"/>
                      </a:ext>
                    </a:extLst>
                  </p:cNvPr>
                  <p:cNvCxnSpPr>
                    <a:cxnSpLocks/>
                    <a:stCxn id="168" idx="6"/>
                    <a:endCxn id="173" idx="2"/>
                  </p:cNvCxnSpPr>
                  <p:nvPr/>
                </p:nvCxnSpPr>
                <p:spPr>
                  <a:xfrm>
                    <a:off x="4288941" y="2313712"/>
                    <a:ext cx="342397" cy="1142014"/>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50" name="Straight Arrow Connector 149">
                    <a:extLst>
                      <a:ext uri="{FF2B5EF4-FFF2-40B4-BE49-F238E27FC236}">
                        <a16:creationId xmlns:a16="http://schemas.microsoft.com/office/drawing/2014/main" id="{D3369A12-EE0A-AAA1-8ED1-E837B75C1920}"/>
                      </a:ext>
                    </a:extLst>
                  </p:cNvPr>
                  <p:cNvCxnSpPr>
                    <a:cxnSpLocks/>
                    <a:stCxn id="168" idx="6"/>
                    <a:endCxn id="174" idx="2"/>
                  </p:cNvCxnSpPr>
                  <p:nvPr/>
                </p:nvCxnSpPr>
                <p:spPr>
                  <a:xfrm>
                    <a:off x="4288941" y="2313712"/>
                    <a:ext cx="342397" cy="1626923"/>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51" name="Straight Arrow Connector 150">
                    <a:extLst>
                      <a:ext uri="{FF2B5EF4-FFF2-40B4-BE49-F238E27FC236}">
                        <a16:creationId xmlns:a16="http://schemas.microsoft.com/office/drawing/2014/main" id="{81E06CA3-3A2B-A67E-3865-09AEB449A69F}"/>
                      </a:ext>
                    </a:extLst>
                  </p:cNvPr>
                  <p:cNvCxnSpPr>
                    <a:cxnSpLocks/>
                    <a:stCxn id="169" idx="6"/>
                    <a:endCxn id="173" idx="2"/>
                  </p:cNvCxnSpPr>
                  <p:nvPr/>
                </p:nvCxnSpPr>
                <p:spPr>
                  <a:xfrm>
                    <a:off x="4288934" y="3455726"/>
                    <a:ext cx="342404" cy="0"/>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52" name="Straight Arrow Connector 151">
                    <a:extLst>
                      <a:ext uri="{FF2B5EF4-FFF2-40B4-BE49-F238E27FC236}">
                        <a16:creationId xmlns:a16="http://schemas.microsoft.com/office/drawing/2014/main" id="{0BFD3EEA-8858-1C85-6426-9F5BF5B39CFF}"/>
                      </a:ext>
                    </a:extLst>
                  </p:cNvPr>
                  <p:cNvCxnSpPr>
                    <a:cxnSpLocks/>
                    <a:stCxn id="169" idx="6"/>
                    <a:endCxn id="174" idx="2"/>
                  </p:cNvCxnSpPr>
                  <p:nvPr/>
                </p:nvCxnSpPr>
                <p:spPr>
                  <a:xfrm>
                    <a:off x="4288934" y="3455726"/>
                    <a:ext cx="342404" cy="484909"/>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53" name="Straight Arrow Connector 152">
                    <a:extLst>
                      <a:ext uri="{FF2B5EF4-FFF2-40B4-BE49-F238E27FC236}">
                        <a16:creationId xmlns:a16="http://schemas.microsoft.com/office/drawing/2014/main" id="{2AF2E285-AF78-536E-7E06-69CE699C386B}"/>
                      </a:ext>
                    </a:extLst>
                  </p:cNvPr>
                  <p:cNvCxnSpPr>
                    <a:cxnSpLocks/>
                    <a:stCxn id="169" idx="6"/>
                    <a:endCxn id="172" idx="2"/>
                  </p:cNvCxnSpPr>
                  <p:nvPr/>
                </p:nvCxnSpPr>
                <p:spPr>
                  <a:xfrm flipV="1">
                    <a:off x="4288934" y="2313712"/>
                    <a:ext cx="342411" cy="1142014"/>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54" name="Straight Arrow Connector 153">
                    <a:extLst>
                      <a:ext uri="{FF2B5EF4-FFF2-40B4-BE49-F238E27FC236}">
                        <a16:creationId xmlns:a16="http://schemas.microsoft.com/office/drawing/2014/main" id="{408665D8-40E2-FA88-3A52-5A5A644C59AC}"/>
                      </a:ext>
                    </a:extLst>
                  </p:cNvPr>
                  <p:cNvCxnSpPr>
                    <a:cxnSpLocks/>
                    <a:stCxn id="169" idx="6"/>
                    <a:endCxn id="171" idx="2"/>
                  </p:cNvCxnSpPr>
                  <p:nvPr/>
                </p:nvCxnSpPr>
                <p:spPr>
                  <a:xfrm flipV="1">
                    <a:off x="4288934" y="1828803"/>
                    <a:ext cx="342412" cy="1626923"/>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55" name="Straight Arrow Connector 154">
                    <a:extLst>
                      <a:ext uri="{FF2B5EF4-FFF2-40B4-BE49-F238E27FC236}">
                        <a16:creationId xmlns:a16="http://schemas.microsoft.com/office/drawing/2014/main" id="{94C995C2-2B42-8C59-C7E8-817D2F81D3E3}"/>
                      </a:ext>
                    </a:extLst>
                  </p:cNvPr>
                  <p:cNvCxnSpPr>
                    <a:cxnSpLocks/>
                    <a:stCxn id="170" idx="6"/>
                    <a:endCxn id="174" idx="2"/>
                  </p:cNvCxnSpPr>
                  <p:nvPr/>
                </p:nvCxnSpPr>
                <p:spPr>
                  <a:xfrm>
                    <a:off x="4288934" y="3940635"/>
                    <a:ext cx="342404" cy="0"/>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56" name="Straight Arrow Connector 155">
                    <a:extLst>
                      <a:ext uri="{FF2B5EF4-FFF2-40B4-BE49-F238E27FC236}">
                        <a16:creationId xmlns:a16="http://schemas.microsoft.com/office/drawing/2014/main" id="{FD1EEBB7-883C-615F-2AA0-EB2D9ACE16A6}"/>
                      </a:ext>
                    </a:extLst>
                  </p:cNvPr>
                  <p:cNvCxnSpPr>
                    <a:cxnSpLocks/>
                    <a:stCxn id="170" idx="6"/>
                    <a:endCxn id="173" idx="2"/>
                  </p:cNvCxnSpPr>
                  <p:nvPr/>
                </p:nvCxnSpPr>
                <p:spPr>
                  <a:xfrm flipV="1">
                    <a:off x="4288934" y="3455726"/>
                    <a:ext cx="342404" cy="484909"/>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57" name="Straight Arrow Connector 156">
                    <a:extLst>
                      <a:ext uri="{FF2B5EF4-FFF2-40B4-BE49-F238E27FC236}">
                        <a16:creationId xmlns:a16="http://schemas.microsoft.com/office/drawing/2014/main" id="{BD3C98C5-9AFC-CBBD-E1E2-6BFD73008CCC}"/>
                      </a:ext>
                    </a:extLst>
                  </p:cNvPr>
                  <p:cNvCxnSpPr>
                    <a:cxnSpLocks/>
                    <a:stCxn id="170" idx="6"/>
                    <a:endCxn id="172" idx="2"/>
                  </p:cNvCxnSpPr>
                  <p:nvPr/>
                </p:nvCxnSpPr>
                <p:spPr>
                  <a:xfrm flipV="1">
                    <a:off x="4288934" y="2313712"/>
                    <a:ext cx="342411" cy="1626923"/>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58" name="Straight Arrow Connector 157">
                    <a:extLst>
                      <a:ext uri="{FF2B5EF4-FFF2-40B4-BE49-F238E27FC236}">
                        <a16:creationId xmlns:a16="http://schemas.microsoft.com/office/drawing/2014/main" id="{EE1D080C-833C-44B4-CAAB-BE07F4068E26}"/>
                      </a:ext>
                    </a:extLst>
                  </p:cNvPr>
                  <p:cNvCxnSpPr>
                    <a:cxnSpLocks/>
                    <a:stCxn id="170" idx="6"/>
                    <a:endCxn id="171" idx="2"/>
                  </p:cNvCxnSpPr>
                  <p:nvPr/>
                </p:nvCxnSpPr>
                <p:spPr>
                  <a:xfrm flipV="1">
                    <a:off x="4288934" y="1828803"/>
                    <a:ext cx="342412" cy="2111832"/>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grpSp>
            <p:sp>
              <p:nvSpPr>
                <p:cNvPr id="114" name="TextBox 113">
                  <a:extLst>
                    <a:ext uri="{FF2B5EF4-FFF2-40B4-BE49-F238E27FC236}">
                      <a16:creationId xmlns:a16="http://schemas.microsoft.com/office/drawing/2014/main" id="{42919632-6531-A5EB-03D2-33418488DE2E}"/>
                    </a:ext>
                  </a:extLst>
                </p:cNvPr>
                <p:cNvSpPr txBox="1"/>
                <p:nvPr/>
              </p:nvSpPr>
              <p:spPr>
                <a:xfrm>
                  <a:off x="1878334" y="1345526"/>
                  <a:ext cx="561975" cy="276999"/>
                </a:xfrm>
                <a:prstGeom prst="rect">
                  <a:avLst/>
                </a:prstGeom>
                <a:noFill/>
              </p:spPr>
              <p:txBody>
                <a:bodyPr wrap="square" rtlCol="0">
                  <a:spAutoFit/>
                </a:bodyPr>
                <a:lstStyle/>
                <a:p>
                  <a:pPr algn="ctr"/>
                  <a:r>
                    <a:rPr lang="en-US" sz="1200" dirty="0"/>
                    <a:t>Input</a:t>
                  </a:r>
                </a:p>
              </p:txBody>
            </p:sp>
            <p:sp>
              <p:nvSpPr>
                <p:cNvPr id="115" name="TextBox 114">
                  <a:extLst>
                    <a:ext uri="{FF2B5EF4-FFF2-40B4-BE49-F238E27FC236}">
                      <a16:creationId xmlns:a16="http://schemas.microsoft.com/office/drawing/2014/main" id="{73663E3A-3730-DCAD-1047-CE726D6C3298}"/>
                    </a:ext>
                  </a:extLst>
                </p:cNvPr>
                <p:cNvSpPr txBox="1"/>
                <p:nvPr/>
              </p:nvSpPr>
              <p:spPr>
                <a:xfrm>
                  <a:off x="5085399" y="2421177"/>
                  <a:ext cx="702970" cy="276999"/>
                </a:xfrm>
                <a:prstGeom prst="rect">
                  <a:avLst/>
                </a:prstGeom>
                <a:noFill/>
              </p:spPr>
              <p:txBody>
                <a:bodyPr wrap="square" rtlCol="0">
                  <a:spAutoFit/>
                </a:bodyPr>
                <a:lstStyle/>
                <a:p>
                  <a:pPr algn="ctr"/>
                  <a:r>
                    <a:rPr lang="en-US" sz="1200" dirty="0"/>
                    <a:t>Output</a:t>
                  </a:r>
                </a:p>
              </p:txBody>
            </p:sp>
            <p:sp>
              <p:nvSpPr>
                <p:cNvPr id="116" name="TextBox 115">
                  <a:extLst>
                    <a:ext uri="{FF2B5EF4-FFF2-40B4-BE49-F238E27FC236}">
                      <a16:creationId xmlns:a16="http://schemas.microsoft.com/office/drawing/2014/main" id="{DB563AB1-8D5C-FC70-3700-0D3EA2F49038}"/>
                    </a:ext>
                  </a:extLst>
                </p:cNvPr>
                <p:cNvSpPr txBox="1"/>
                <p:nvPr/>
              </p:nvSpPr>
              <p:spPr>
                <a:xfrm>
                  <a:off x="2456453" y="1343953"/>
                  <a:ext cx="702970" cy="276999"/>
                </a:xfrm>
                <a:prstGeom prst="rect">
                  <a:avLst/>
                </a:prstGeom>
                <a:noFill/>
              </p:spPr>
              <p:txBody>
                <a:bodyPr wrap="square" rtlCol="0">
                  <a:spAutoFit/>
                </a:bodyPr>
                <a:lstStyle/>
                <a:p>
                  <a:pPr algn="ctr"/>
                  <a:r>
                    <a:rPr lang="en-US" sz="1200" dirty="0"/>
                    <a:t>Layer 1</a:t>
                  </a:r>
                </a:p>
              </p:txBody>
            </p:sp>
            <p:sp>
              <p:nvSpPr>
                <p:cNvPr id="117" name="TextBox 116">
                  <a:extLst>
                    <a:ext uri="{FF2B5EF4-FFF2-40B4-BE49-F238E27FC236}">
                      <a16:creationId xmlns:a16="http://schemas.microsoft.com/office/drawing/2014/main" id="{AC49F0E1-09A1-F905-E85A-5C639D70889C}"/>
                    </a:ext>
                  </a:extLst>
                </p:cNvPr>
                <p:cNvSpPr txBox="1"/>
                <p:nvPr/>
              </p:nvSpPr>
              <p:spPr>
                <a:xfrm>
                  <a:off x="3740424" y="1345525"/>
                  <a:ext cx="784304" cy="276999"/>
                </a:xfrm>
                <a:prstGeom prst="rect">
                  <a:avLst/>
                </a:prstGeom>
                <a:noFill/>
              </p:spPr>
              <p:txBody>
                <a:bodyPr wrap="square" rtlCol="0">
                  <a:spAutoFit/>
                </a:bodyPr>
                <a:lstStyle/>
                <a:p>
                  <a:pPr algn="ctr"/>
                  <a:r>
                    <a:rPr lang="en-US" sz="1200" dirty="0"/>
                    <a:t>Layer L-1</a:t>
                  </a:r>
                </a:p>
              </p:txBody>
            </p:sp>
            <p:sp>
              <p:nvSpPr>
                <p:cNvPr id="118" name="TextBox 117">
                  <a:extLst>
                    <a:ext uri="{FF2B5EF4-FFF2-40B4-BE49-F238E27FC236}">
                      <a16:creationId xmlns:a16="http://schemas.microsoft.com/office/drawing/2014/main" id="{35BCBD49-5E0F-7369-4CBA-98AD43C2ACE8}"/>
                    </a:ext>
                  </a:extLst>
                </p:cNvPr>
                <p:cNvSpPr txBox="1"/>
                <p:nvPr/>
              </p:nvSpPr>
              <p:spPr>
                <a:xfrm>
                  <a:off x="4391587" y="1343489"/>
                  <a:ext cx="784304" cy="276999"/>
                </a:xfrm>
                <a:prstGeom prst="rect">
                  <a:avLst/>
                </a:prstGeom>
                <a:noFill/>
              </p:spPr>
              <p:txBody>
                <a:bodyPr wrap="square" rtlCol="0">
                  <a:spAutoFit/>
                </a:bodyPr>
                <a:lstStyle/>
                <a:p>
                  <a:pPr algn="ctr"/>
                  <a:r>
                    <a:rPr lang="en-US" sz="1200" dirty="0"/>
                    <a:t>Layer L</a:t>
                  </a:r>
                </a:p>
              </p:txBody>
            </p:sp>
            <p:sp>
              <p:nvSpPr>
                <p:cNvPr id="119" name="TextBox 118">
                  <a:extLst>
                    <a:ext uri="{FF2B5EF4-FFF2-40B4-BE49-F238E27FC236}">
                      <a16:creationId xmlns:a16="http://schemas.microsoft.com/office/drawing/2014/main" id="{CAAD03F3-B236-A3D5-0F63-B3BF1584BA11}"/>
                    </a:ext>
                  </a:extLst>
                </p:cNvPr>
                <p:cNvSpPr txBox="1"/>
                <p:nvPr/>
              </p:nvSpPr>
              <p:spPr>
                <a:xfrm>
                  <a:off x="2246199" y="4132663"/>
                  <a:ext cx="481366" cy="276999"/>
                </a:xfrm>
                <a:prstGeom prst="rect">
                  <a:avLst/>
                </a:prstGeom>
                <a:noFill/>
              </p:spPr>
              <p:txBody>
                <a:bodyPr wrap="square" rtlCol="0">
                  <a:spAutoFit/>
                </a:bodyPr>
                <a:lstStyle/>
                <a:p>
                  <a:pPr algn="ctr"/>
                  <a:r>
                    <a:rPr lang="en-US" sz="1200" dirty="0">
                      <a:solidFill>
                        <a:srgbClr val="0000FF"/>
                      </a:solidFill>
                    </a:rPr>
                    <a:t>W</a:t>
                  </a:r>
                  <a:r>
                    <a:rPr lang="en-US" sz="1200" baseline="30000" dirty="0">
                      <a:solidFill>
                        <a:srgbClr val="0000FF"/>
                      </a:solidFill>
                    </a:rPr>
                    <a:t>*(0)</a:t>
                  </a:r>
                </a:p>
              </p:txBody>
            </p:sp>
            <p:sp>
              <p:nvSpPr>
                <p:cNvPr id="120" name="TextBox 119">
                  <a:extLst>
                    <a:ext uri="{FF2B5EF4-FFF2-40B4-BE49-F238E27FC236}">
                      <a16:creationId xmlns:a16="http://schemas.microsoft.com/office/drawing/2014/main" id="{34E517E6-2224-8542-F7E5-7627AFBFAEC5}"/>
                    </a:ext>
                  </a:extLst>
                </p:cNvPr>
                <p:cNvSpPr txBox="1"/>
                <p:nvPr/>
              </p:nvSpPr>
              <p:spPr>
                <a:xfrm>
                  <a:off x="4074687" y="4132662"/>
                  <a:ext cx="624151" cy="276999"/>
                </a:xfrm>
                <a:prstGeom prst="rect">
                  <a:avLst/>
                </a:prstGeom>
                <a:noFill/>
              </p:spPr>
              <p:txBody>
                <a:bodyPr wrap="square" rtlCol="0">
                  <a:spAutoFit/>
                </a:bodyPr>
                <a:lstStyle/>
                <a:p>
                  <a:pPr algn="ctr"/>
                  <a:r>
                    <a:rPr lang="en-US" sz="1200" dirty="0">
                      <a:solidFill>
                        <a:srgbClr val="0000FF"/>
                      </a:solidFill>
                    </a:rPr>
                    <a:t>W*</a:t>
                  </a:r>
                  <a:r>
                    <a:rPr lang="en-US" sz="1200" baseline="30000" dirty="0">
                      <a:solidFill>
                        <a:srgbClr val="0000FF"/>
                      </a:solidFill>
                    </a:rPr>
                    <a:t>(L-1)</a:t>
                  </a:r>
                </a:p>
              </p:txBody>
            </p:sp>
            <p:sp>
              <p:nvSpPr>
                <p:cNvPr id="121" name="TextBox 120">
                  <a:extLst>
                    <a:ext uri="{FF2B5EF4-FFF2-40B4-BE49-F238E27FC236}">
                      <a16:creationId xmlns:a16="http://schemas.microsoft.com/office/drawing/2014/main" id="{B1742145-9D99-1E52-BAD4-F6609FC4C807}"/>
                    </a:ext>
                  </a:extLst>
                </p:cNvPr>
                <p:cNvSpPr txBox="1"/>
                <p:nvPr/>
              </p:nvSpPr>
              <p:spPr>
                <a:xfrm>
                  <a:off x="4814651" y="4132661"/>
                  <a:ext cx="541495" cy="276999"/>
                </a:xfrm>
                <a:prstGeom prst="rect">
                  <a:avLst/>
                </a:prstGeom>
                <a:noFill/>
              </p:spPr>
              <p:txBody>
                <a:bodyPr wrap="square" rtlCol="0">
                  <a:spAutoFit/>
                </a:bodyPr>
                <a:lstStyle/>
                <a:p>
                  <a:pPr algn="ctr"/>
                  <a:r>
                    <a:rPr lang="en-US" sz="1200" dirty="0">
                      <a:solidFill>
                        <a:srgbClr val="0000FF"/>
                      </a:solidFill>
                    </a:rPr>
                    <a:t>W</a:t>
                  </a:r>
                  <a:r>
                    <a:rPr lang="en-US" sz="1200" baseline="30000" dirty="0">
                      <a:solidFill>
                        <a:srgbClr val="0000FF"/>
                      </a:solidFill>
                    </a:rPr>
                    <a:t>*(L)</a:t>
                  </a:r>
                </a:p>
              </p:txBody>
            </p:sp>
          </p:grpSp>
          <p:sp>
            <p:nvSpPr>
              <p:cNvPr id="109" name="TextBox 108">
                <a:extLst>
                  <a:ext uri="{FF2B5EF4-FFF2-40B4-BE49-F238E27FC236}">
                    <a16:creationId xmlns:a16="http://schemas.microsoft.com/office/drawing/2014/main" id="{EC7C653C-7BD0-9033-D5DF-7B148CD3545B}"/>
                  </a:ext>
                </a:extLst>
              </p:cNvPr>
              <p:cNvSpPr txBox="1"/>
              <p:nvPr/>
            </p:nvSpPr>
            <p:spPr>
              <a:xfrm>
                <a:off x="1936036" y="1690306"/>
                <a:ext cx="481366" cy="276999"/>
              </a:xfrm>
              <a:prstGeom prst="rect">
                <a:avLst/>
              </a:prstGeom>
              <a:noFill/>
            </p:spPr>
            <p:txBody>
              <a:bodyPr wrap="square" rtlCol="0">
                <a:spAutoFit/>
              </a:bodyPr>
              <a:lstStyle/>
              <a:p>
                <a:pPr algn="ctr"/>
                <a:r>
                  <a:rPr lang="en-US" sz="1200" dirty="0"/>
                  <a:t>x</a:t>
                </a:r>
                <a:r>
                  <a:rPr lang="en-US" sz="1200" baseline="-25000" dirty="0"/>
                  <a:t>1</a:t>
                </a:r>
                <a:r>
                  <a:rPr lang="en-US" sz="1200" baseline="30000" dirty="0"/>
                  <a:t>(B)</a:t>
                </a:r>
              </a:p>
            </p:txBody>
          </p:sp>
          <p:sp>
            <p:nvSpPr>
              <p:cNvPr id="110" name="TextBox 109">
                <a:extLst>
                  <a:ext uri="{FF2B5EF4-FFF2-40B4-BE49-F238E27FC236}">
                    <a16:creationId xmlns:a16="http://schemas.microsoft.com/office/drawing/2014/main" id="{266C306B-2CE4-1978-CFEC-91115D6BCC9D}"/>
                  </a:ext>
                </a:extLst>
              </p:cNvPr>
              <p:cNvSpPr txBox="1"/>
              <p:nvPr/>
            </p:nvSpPr>
            <p:spPr>
              <a:xfrm>
                <a:off x="1939369" y="2157901"/>
                <a:ext cx="481366" cy="276999"/>
              </a:xfrm>
              <a:prstGeom prst="rect">
                <a:avLst/>
              </a:prstGeom>
              <a:noFill/>
            </p:spPr>
            <p:txBody>
              <a:bodyPr wrap="square" rtlCol="0">
                <a:spAutoFit/>
              </a:bodyPr>
              <a:lstStyle/>
              <a:p>
                <a:pPr algn="ctr"/>
                <a:r>
                  <a:rPr lang="en-US" sz="1200" dirty="0"/>
                  <a:t>x</a:t>
                </a:r>
                <a:r>
                  <a:rPr lang="en-US" sz="1200" baseline="-25000" dirty="0"/>
                  <a:t>2</a:t>
                </a:r>
                <a:r>
                  <a:rPr lang="en-US" sz="1200" baseline="30000" dirty="0"/>
                  <a:t>(B)</a:t>
                </a:r>
              </a:p>
            </p:txBody>
          </p:sp>
          <p:sp>
            <p:nvSpPr>
              <p:cNvPr id="111" name="TextBox 110">
                <a:extLst>
                  <a:ext uri="{FF2B5EF4-FFF2-40B4-BE49-F238E27FC236}">
                    <a16:creationId xmlns:a16="http://schemas.microsoft.com/office/drawing/2014/main" id="{62C8FFD2-6091-2074-312C-2011243CDAA8}"/>
                  </a:ext>
                </a:extLst>
              </p:cNvPr>
              <p:cNvSpPr txBox="1"/>
              <p:nvPr/>
            </p:nvSpPr>
            <p:spPr>
              <a:xfrm>
                <a:off x="1897872" y="3327622"/>
                <a:ext cx="549736" cy="276999"/>
              </a:xfrm>
              <a:prstGeom prst="rect">
                <a:avLst/>
              </a:prstGeom>
              <a:noFill/>
            </p:spPr>
            <p:txBody>
              <a:bodyPr wrap="square" rtlCol="0">
                <a:spAutoFit/>
              </a:bodyPr>
              <a:lstStyle/>
              <a:p>
                <a:pPr algn="ctr"/>
                <a:r>
                  <a:rPr lang="en-US" sz="1200" dirty="0"/>
                  <a:t>x</a:t>
                </a:r>
                <a:r>
                  <a:rPr lang="en-US" sz="1200" baseline="-25000" dirty="0"/>
                  <a:t>N-1</a:t>
                </a:r>
                <a:r>
                  <a:rPr lang="en-US" sz="1200" baseline="30000" dirty="0"/>
                  <a:t>(B)</a:t>
                </a:r>
              </a:p>
            </p:txBody>
          </p:sp>
          <p:sp>
            <p:nvSpPr>
              <p:cNvPr id="112" name="TextBox 111">
                <a:extLst>
                  <a:ext uri="{FF2B5EF4-FFF2-40B4-BE49-F238E27FC236}">
                    <a16:creationId xmlns:a16="http://schemas.microsoft.com/office/drawing/2014/main" id="{D3E08307-8AE8-6DBA-AF8D-6DC8B040CB8C}"/>
                  </a:ext>
                </a:extLst>
              </p:cNvPr>
              <p:cNvSpPr txBox="1"/>
              <p:nvPr/>
            </p:nvSpPr>
            <p:spPr>
              <a:xfrm>
                <a:off x="1910397" y="3791740"/>
                <a:ext cx="549736" cy="276999"/>
              </a:xfrm>
              <a:prstGeom prst="rect">
                <a:avLst/>
              </a:prstGeom>
              <a:noFill/>
            </p:spPr>
            <p:txBody>
              <a:bodyPr wrap="square" rtlCol="0">
                <a:spAutoFit/>
              </a:bodyPr>
              <a:lstStyle/>
              <a:p>
                <a:pPr algn="ctr"/>
                <a:r>
                  <a:rPr lang="en-US" sz="1200" dirty="0" err="1"/>
                  <a:t>x</a:t>
                </a:r>
                <a:r>
                  <a:rPr lang="en-US" sz="1200" baseline="-25000" dirty="0" err="1"/>
                  <a:t>N</a:t>
                </a:r>
                <a:r>
                  <a:rPr lang="en-US" sz="1200" baseline="30000" dirty="0"/>
                  <a:t>(B)</a:t>
                </a:r>
              </a:p>
            </p:txBody>
          </p:sp>
        </p:grpSp>
        <mc:AlternateContent xmlns:mc="http://schemas.openxmlformats.org/markup-compatibility/2006" xmlns:a14="http://schemas.microsoft.com/office/drawing/2010/main">
          <mc:Choice Requires="a14">
            <p:sp>
              <p:nvSpPr>
                <p:cNvPr id="107" name="TextBox 106">
                  <a:extLst>
                    <a:ext uri="{FF2B5EF4-FFF2-40B4-BE49-F238E27FC236}">
                      <a16:creationId xmlns:a16="http://schemas.microsoft.com/office/drawing/2014/main" id="{4DED3A57-8BB9-FCE1-B2B1-E750C6938903}"/>
                    </a:ext>
                  </a:extLst>
                </p:cNvPr>
                <p:cNvSpPr txBox="1"/>
                <p:nvPr/>
              </p:nvSpPr>
              <p:spPr>
                <a:xfrm>
                  <a:off x="9758849" y="3321113"/>
                  <a:ext cx="313996" cy="23205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US" sz="1200" b="0" i="1" smtClean="0">
                                <a:solidFill>
                                  <a:srgbClr val="FF0000"/>
                                </a:solidFill>
                                <a:latin typeface="Cambria Math" panose="02040503050406030204" pitchFamily="18" charset="0"/>
                              </a:rPr>
                            </m:ctrlPr>
                          </m:sSubSupPr>
                          <m:e>
                            <m:acc>
                              <m:accPr>
                                <m:chr m:val="̂"/>
                                <m:ctrlPr>
                                  <a:rPr lang="en-US" sz="1200" b="0" i="1" smtClean="0">
                                    <a:solidFill>
                                      <a:srgbClr val="FF0000"/>
                                    </a:solidFill>
                                    <a:latin typeface="Cambria Math" panose="02040503050406030204" pitchFamily="18" charset="0"/>
                                  </a:rPr>
                                </m:ctrlPr>
                              </m:accPr>
                              <m:e>
                                <m:r>
                                  <a:rPr lang="en-US" sz="1200" b="0" i="1" smtClean="0">
                                    <a:solidFill>
                                      <a:srgbClr val="FF0000"/>
                                    </a:solidFill>
                                    <a:latin typeface="Cambria Math" panose="02040503050406030204" pitchFamily="18" charset="0"/>
                                  </a:rPr>
                                  <m:t>𝑌</m:t>
                                </m:r>
                              </m:e>
                            </m:acc>
                          </m:e>
                          <m:sub>
                            <m:r>
                              <a:rPr lang="en-US" sz="1200" b="0" i="1" smtClean="0">
                                <a:solidFill>
                                  <a:srgbClr val="FF0000"/>
                                </a:solidFill>
                                <a:latin typeface="Cambria Math" panose="02040503050406030204" pitchFamily="18" charset="0"/>
                              </a:rPr>
                              <m:t>𝑈</m:t>
                            </m:r>
                          </m:sub>
                          <m:sup>
                            <m:r>
                              <a:rPr lang="en-US" sz="1200" b="0" i="1" smtClean="0">
                                <a:solidFill>
                                  <a:srgbClr val="FF0000"/>
                                </a:solidFill>
                                <a:latin typeface="Cambria Math" panose="02040503050406030204" pitchFamily="18" charset="0"/>
                              </a:rPr>
                              <m:t>(</m:t>
                            </m:r>
                            <m:r>
                              <a:rPr lang="en-US" sz="1200" b="0" i="1" smtClean="0">
                                <a:solidFill>
                                  <a:srgbClr val="FF0000"/>
                                </a:solidFill>
                                <a:latin typeface="Cambria Math" panose="02040503050406030204" pitchFamily="18" charset="0"/>
                              </a:rPr>
                              <m:t>𝐵</m:t>
                            </m:r>
                            <m:r>
                              <a:rPr lang="en-US" sz="1200" b="0" i="1" smtClean="0">
                                <a:solidFill>
                                  <a:srgbClr val="FF0000"/>
                                </a:solidFill>
                                <a:latin typeface="Cambria Math" panose="02040503050406030204" pitchFamily="18" charset="0"/>
                              </a:rPr>
                              <m:t>)</m:t>
                            </m:r>
                          </m:sup>
                        </m:sSubSup>
                      </m:oMath>
                    </m:oMathPara>
                  </a14:m>
                  <a:endParaRPr lang="en-US" sz="1200" dirty="0"/>
                </a:p>
              </p:txBody>
            </p:sp>
          </mc:Choice>
          <mc:Fallback xmlns="">
            <p:sp>
              <p:nvSpPr>
                <p:cNvPr id="487" name="TextBox 486">
                  <a:extLst>
                    <a:ext uri="{FF2B5EF4-FFF2-40B4-BE49-F238E27FC236}">
                      <a16:creationId xmlns:a16="http://schemas.microsoft.com/office/drawing/2014/main" id="{458409B0-38A0-73F1-55AA-A61946856D6B}"/>
                    </a:ext>
                  </a:extLst>
                </p:cNvPr>
                <p:cNvSpPr txBox="1">
                  <a:spLocks noRot="1" noChangeAspect="1" noMove="1" noResize="1" noEditPoints="1" noAdjustHandles="1" noChangeArrowheads="1" noChangeShapeType="1" noTextEdit="1"/>
                </p:cNvSpPr>
                <p:nvPr/>
              </p:nvSpPr>
              <p:spPr>
                <a:xfrm>
                  <a:off x="9758849" y="3321113"/>
                  <a:ext cx="313996" cy="232051"/>
                </a:xfrm>
                <a:prstGeom prst="rect">
                  <a:avLst/>
                </a:prstGeom>
                <a:blipFill>
                  <a:blip r:embed="rId3"/>
                  <a:stretch>
                    <a:fillRect l="-11765" t="-7895" r="-15686" b="-15789"/>
                  </a:stretch>
                </a:blipFill>
              </p:spPr>
              <p:txBody>
                <a:bodyPr/>
                <a:lstStyle/>
                <a:p>
                  <a:r>
                    <a:rPr lang="en-US">
                      <a:noFill/>
                    </a:rPr>
                    <a:t> </a:t>
                  </a:r>
                </a:p>
              </p:txBody>
            </p:sp>
          </mc:Fallback>
        </mc:AlternateContent>
      </p:grpSp>
      <p:sp>
        <p:nvSpPr>
          <p:cNvPr id="208" name="TextBox 207">
            <a:extLst>
              <a:ext uri="{FF2B5EF4-FFF2-40B4-BE49-F238E27FC236}">
                <a16:creationId xmlns:a16="http://schemas.microsoft.com/office/drawing/2014/main" id="{8900E48E-055D-C8F3-9DFA-266CDD575634}"/>
              </a:ext>
            </a:extLst>
          </p:cNvPr>
          <p:cNvSpPr txBox="1"/>
          <p:nvPr/>
        </p:nvSpPr>
        <p:spPr>
          <a:xfrm>
            <a:off x="91572" y="1210641"/>
            <a:ext cx="3353354" cy="646331"/>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Step 1. Train Network for</a:t>
            </a:r>
          </a:p>
          <a:p>
            <a:r>
              <a:rPr lang="en-US" dirty="0">
                <a:latin typeface="Arial" panose="020B0604020202020204" pitchFamily="34" charset="0"/>
                <a:cs typeface="Arial" panose="020B0604020202020204" pitchFamily="34" charset="0"/>
              </a:rPr>
              <a:t>             Acquiror Industry (A)</a:t>
            </a:r>
          </a:p>
        </p:txBody>
      </p:sp>
      <p:sp>
        <p:nvSpPr>
          <p:cNvPr id="209" name="TextBox 208">
            <a:extLst>
              <a:ext uri="{FF2B5EF4-FFF2-40B4-BE49-F238E27FC236}">
                <a16:creationId xmlns:a16="http://schemas.microsoft.com/office/drawing/2014/main" id="{AB9FA8C5-7AEA-9367-2C47-9E1CAF105039}"/>
              </a:ext>
            </a:extLst>
          </p:cNvPr>
          <p:cNvSpPr txBox="1"/>
          <p:nvPr/>
        </p:nvSpPr>
        <p:spPr>
          <a:xfrm>
            <a:off x="4537758" y="157540"/>
            <a:ext cx="4772375" cy="369332"/>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Step 2. Test Network for Target Industry (B)</a:t>
            </a:r>
          </a:p>
        </p:txBody>
      </p:sp>
      <p:grpSp>
        <p:nvGrpSpPr>
          <p:cNvPr id="210" name="Group 209">
            <a:extLst>
              <a:ext uri="{FF2B5EF4-FFF2-40B4-BE49-F238E27FC236}">
                <a16:creationId xmlns:a16="http://schemas.microsoft.com/office/drawing/2014/main" id="{D38DE90E-4565-1260-0E07-F1822E6F8D9A}"/>
              </a:ext>
            </a:extLst>
          </p:cNvPr>
          <p:cNvGrpSpPr/>
          <p:nvPr/>
        </p:nvGrpSpPr>
        <p:grpSpPr>
          <a:xfrm>
            <a:off x="4764230" y="4167218"/>
            <a:ext cx="3910035" cy="2614978"/>
            <a:chOff x="6458114" y="1594504"/>
            <a:chExt cx="3910035" cy="3066173"/>
          </a:xfrm>
        </p:grpSpPr>
        <p:grpSp>
          <p:nvGrpSpPr>
            <p:cNvPr id="211" name="Group 210">
              <a:extLst>
                <a:ext uri="{FF2B5EF4-FFF2-40B4-BE49-F238E27FC236}">
                  <a16:creationId xmlns:a16="http://schemas.microsoft.com/office/drawing/2014/main" id="{6F44F43A-0B5D-B90D-5967-AC8D9A142084}"/>
                </a:ext>
              </a:extLst>
            </p:cNvPr>
            <p:cNvGrpSpPr/>
            <p:nvPr/>
          </p:nvGrpSpPr>
          <p:grpSpPr>
            <a:xfrm>
              <a:off x="6458114" y="1594504"/>
              <a:ext cx="3910035" cy="3066173"/>
              <a:chOff x="6340169" y="1904052"/>
              <a:chExt cx="3910035" cy="3066173"/>
            </a:xfrm>
          </p:grpSpPr>
          <p:grpSp>
            <p:nvGrpSpPr>
              <p:cNvPr id="213" name="Group 212">
                <a:extLst>
                  <a:ext uri="{FF2B5EF4-FFF2-40B4-BE49-F238E27FC236}">
                    <a16:creationId xmlns:a16="http://schemas.microsoft.com/office/drawing/2014/main" id="{EE4E751B-53AF-17CC-0050-4D8E3AFBFC15}"/>
                  </a:ext>
                </a:extLst>
              </p:cNvPr>
              <p:cNvGrpSpPr/>
              <p:nvPr/>
            </p:nvGrpSpPr>
            <p:grpSpPr>
              <a:xfrm>
                <a:off x="6340169" y="1904052"/>
                <a:ext cx="3910035" cy="3066173"/>
                <a:chOff x="1878334" y="1343489"/>
                <a:chExt cx="3910035" cy="3066173"/>
              </a:xfrm>
            </p:grpSpPr>
            <p:grpSp>
              <p:nvGrpSpPr>
                <p:cNvPr id="215" name="Group 214">
                  <a:extLst>
                    <a:ext uri="{FF2B5EF4-FFF2-40B4-BE49-F238E27FC236}">
                      <a16:creationId xmlns:a16="http://schemas.microsoft.com/office/drawing/2014/main" id="{3053999F-DAD8-69E2-29FB-9DED84EE085B}"/>
                    </a:ext>
                  </a:extLst>
                </p:cNvPr>
                <p:cNvGrpSpPr/>
                <p:nvPr/>
              </p:nvGrpSpPr>
              <p:grpSpPr>
                <a:xfrm>
                  <a:off x="1878334" y="1343489"/>
                  <a:ext cx="3910035" cy="3066173"/>
                  <a:chOff x="1878334" y="1343489"/>
                  <a:chExt cx="3910035" cy="3066173"/>
                </a:xfrm>
              </p:grpSpPr>
              <p:grpSp>
                <p:nvGrpSpPr>
                  <p:cNvPr id="220" name="Group 219">
                    <a:extLst>
                      <a:ext uri="{FF2B5EF4-FFF2-40B4-BE49-F238E27FC236}">
                        <a16:creationId xmlns:a16="http://schemas.microsoft.com/office/drawing/2014/main" id="{C89F45FE-3213-5613-1953-1813CB6B5A77}"/>
                      </a:ext>
                    </a:extLst>
                  </p:cNvPr>
                  <p:cNvGrpSpPr/>
                  <p:nvPr/>
                </p:nvGrpSpPr>
                <p:grpSpPr>
                  <a:xfrm>
                    <a:off x="2006921" y="1674423"/>
                    <a:ext cx="3584343" cy="2420591"/>
                    <a:chOff x="2006921" y="1674423"/>
                    <a:chExt cx="3584343" cy="2420591"/>
                  </a:xfrm>
                </p:grpSpPr>
                <p:grpSp>
                  <p:nvGrpSpPr>
                    <p:cNvPr id="229" name="Group 228">
                      <a:extLst>
                        <a:ext uri="{FF2B5EF4-FFF2-40B4-BE49-F238E27FC236}">
                          <a16:creationId xmlns:a16="http://schemas.microsoft.com/office/drawing/2014/main" id="{46CE46AC-58A7-56F1-060C-65351BD93ED6}"/>
                        </a:ext>
                      </a:extLst>
                    </p:cNvPr>
                    <p:cNvGrpSpPr/>
                    <p:nvPr/>
                  </p:nvGrpSpPr>
                  <p:grpSpPr>
                    <a:xfrm>
                      <a:off x="2006921" y="1674423"/>
                      <a:ext cx="3584343" cy="2420591"/>
                      <a:chOff x="2006921" y="1674423"/>
                      <a:chExt cx="3584343" cy="2420591"/>
                    </a:xfrm>
                  </p:grpSpPr>
                  <p:sp>
                    <p:nvSpPr>
                      <p:cNvPr id="266" name="Oval 265">
                        <a:extLst>
                          <a:ext uri="{FF2B5EF4-FFF2-40B4-BE49-F238E27FC236}">
                            <a16:creationId xmlns:a16="http://schemas.microsoft.com/office/drawing/2014/main" id="{B379E6C2-9563-91ED-67ED-4B99957A3D3B}"/>
                          </a:ext>
                        </a:extLst>
                      </p:cNvPr>
                      <p:cNvSpPr/>
                      <p:nvPr/>
                    </p:nvSpPr>
                    <p:spPr>
                      <a:xfrm>
                        <a:off x="2006929" y="1674423"/>
                        <a:ext cx="308759" cy="308759"/>
                      </a:xfrm>
                      <a:prstGeom prst="ellipse">
                        <a:avLst/>
                      </a:prstGeom>
                      <a:solidFill>
                        <a:srgbClr val="00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7" name="Oval 266">
                        <a:extLst>
                          <a:ext uri="{FF2B5EF4-FFF2-40B4-BE49-F238E27FC236}">
                            <a16:creationId xmlns:a16="http://schemas.microsoft.com/office/drawing/2014/main" id="{3324F596-D049-C87B-DF14-F7909BB5CF8F}"/>
                          </a:ext>
                        </a:extLst>
                      </p:cNvPr>
                      <p:cNvSpPr/>
                      <p:nvPr/>
                    </p:nvSpPr>
                    <p:spPr>
                      <a:xfrm>
                        <a:off x="2006928" y="2159332"/>
                        <a:ext cx="308759" cy="308759"/>
                      </a:xfrm>
                      <a:prstGeom prst="ellipse">
                        <a:avLst/>
                      </a:prstGeom>
                      <a:solidFill>
                        <a:srgbClr val="00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8" name="Oval 267">
                        <a:extLst>
                          <a:ext uri="{FF2B5EF4-FFF2-40B4-BE49-F238E27FC236}">
                            <a16:creationId xmlns:a16="http://schemas.microsoft.com/office/drawing/2014/main" id="{0412274D-B05D-E3EC-B835-74B0BB236163}"/>
                          </a:ext>
                        </a:extLst>
                      </p:cNvPr>
                      <p:cNvSpPr/>
                      <p:nvPr/>
                    </p:nvSpPr>
                    <p:spPr>
                      <a:xfrm>
                        <a:off x="2006921" y="3301346"/>
                        <a:ext cx="308759" cy="308759"/>
                      </a:xfrm>
                      <a:prstGeom prst="ellipse">
                        <a:avLst/>
                      </a:prstGeom>
                      <a:solidFill>
                        <a:srgbClr val="00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9" name="Oval 268">
                        <a:extLst>
                          <a:ext uri="{FF2B5EF4-FFF2-40B4-BE49-F238E27FC236}">
                            <a16:creationId xmlns:a16="http://schemas.microsoft.com/office/drawing/2014/main" id="{F31DE196-E65C-5A49-A020-F6813192FA60}"/>
                          </a:ext>
                        </a:extLst>
                      </p:cNvPr>
                      <p:cNvSpPr/>
                      <p:nvPr/>
                    </p:nvSpPr>
                    <p:spPr>
                      <a:xfrm>
                        <a:off x="2006921" y="3786255"/>
                        <a:ext cx="308759" cy="308759"/>
                      </a:xfrm>
                      <a:prstGeom prst="ellipse">
                        <a:avLst/>
                      </a:prstGeom>
                      <a:solidFill>
                        <a:srgbClr val="00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0" name="Oval 269">
                        <a:extLst>
                          <a:ext uri="{FF2B5EF4-FFF2-40B4-BE49-F238E27FC236}">
                            <a16:creationId xmlns:a16="http://schemas.microsoft.com/office/drawing/2014/main" id="{72C9C690-6353-2C45-EF8D-B0C00F63B4F8}"/>
                          </a:ext>
                        </a:extLst>
                      </p:cNvPr>
                      <p:cNvSpPr/>
                      <p:nvPr/>
                    </p:nvSpPr>
                    <p:spPr>
                      <a:xfrm>
                        <a:off x="2658092" y="1674423"/>
                        <a:ext cx="308759" cy="308759"/>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1" name="Oval 270">
                        <a:extLst>
                          <a:ext uri="{FF2B5EF4-FFF2-40B4-BE49-F238E27FC236}">
                            <a16:creationId xmlns:a16="http://schemas.microsoft.com/office/drawing/2014/main" id="{5AEC317C-2DA3-9F46-9309-5EAB9281C817}"/>
                          </a:ext>
                        </a:extLst>
                      </p:cNvPr>
                      <p:cNvSpPr/>
                      <p:nvPr/>
                    </p:nvSpPr>
                    <p:spPr>
                      <a:xfrm>
                        <a:off x="2658091" y="2159332"/>
                        <a:ext cx="308759" cy="308759"/>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2" name="Oval 271">
                        <a:extLst>
                          <a:ext uri="{FF2B5EF4-FFF2-40B4-BE49-F238E27FC236}">
                            <a16:creationId xmlns:a16="http://schemas.microsoft.com/office/drawing/2014/main" id="{8F83C2F5-3D03-AF72-C1EE-22F01584D59E}"/>
                          </a:ext>
                        </a:extLst>
                      </p:cNvPr>
                      <p:cNvSpPr/>
                      <p:nvPr/>
                    </p:nvSpPr>
                    <p:spPr>
                      <a:xfrm>
                        <a:off x="2658084" y="3301346"/>
                        <a:ext cx="308759" cy="308759"/>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3" name="Oval 272">
                        <a:extLst>
                          <a:ext uri="{FF2B5EF4-FFF2-40B4-BE49-F238E27FC236}">
                            <a16:creationId xmlns:a16="http://schemas.microsoft.com/office/drawing/2014/main" id="{EEDE4348-FB55-043B-FEF6-9A1DAF40C59B}"/>
                          </a:ext>
                        </a:extLst>
                      </p:cNvPr>
                      <p:cNvSpPr/>
                      <p:nvPr/>
                    </p:nvSpPr>
                    <p:spPr>
                      <a:xfrm>
                        <a:off x="2658084" y="3786255"/>
                        <a:ext cx="308759" cy="308759"/>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4" name="Oval 273">
                        <a:extLst>
                          <a:ext uri="{FF2B5EF4-FFF2-40B4-BE49-F238E27FC236}">
                            <a16:creationId xmlns:a16="http://schemas.microsoft.com/office/drawing/2014/main" id="{D80B1CA3-F6DC-F451-905E-BF1A80FB48B8}"/>
                          </a:ext>
                        </a:extLst>
                      </p:cNvPr>
                      <p:cNvSpPr/>
                      <p:nvPr/>
                    </p:nvSpPr>
                    <p:spPr>
                      <a:xfrm>
                        <a:off x="3980183" y="1674423"/>
                        <a:ext cx="308759" cy="308759"/>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5" name="Oval 274">
                        <a:extLst>
                          <a:ext uri="{FF2B5EF4-FFF2-40B4-BE49-F238E27FC236}">
                            <a16:creationId xmlns:a16="http://schemas.microsoft.com/office/drawing/2014/main" id="{68FF8997-EA2B-6094-BFB6-2A2CB48D9211}"/>
                          </a:ext>
                        </a:extLst>
                      </p:cNvPr>
                      <p:cNvSpPr/>
                      <p:nvPr/>
                    </p:nvSpPr>
                    <p:spPr>
                      <a:xfrm>
                        <a:off x="3980182" y="2159332"/>
                        <a:ext cx="308759" cy="308759"/>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6" name="Oval 275">
                        <a:extLst>
                          <a:ext uri="{FF2B5EF4-FFF2-40B4-BE49-F238E27FC236}">
                            <a16:creationId xmlns:a16="http://schemas.microsoft.com/office/drawing/2014/main" id="{0DF9799A-48B4-8FA0-C116-5AFC4D86A3B4}"/>
                          </a:ext>
                        </a:extLst>
                      </p:cNvPr>
                      <p:cNvSpPr/>
                      <p:nvPr/>
                    </p:nvSpPr>
                    <p:spPr>
                      <a:xfrm>
                        <a:off x="3980175" y="3301346"/>
                        <a:ext cx="308759" cy="308759"/>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7" name="Oval 276">
                        <a:extLst>
                          <a:ext uri="{FF2B5EF4-FFF2-40B4-BE49-F238E27FC236}">
                            <a16:creationId xmlns:a16="http://schemas.microsoft.com/office/drawing/2014/main" id="{18D2BFA2-9716-54C6-3F82-BE498CD68AFB}"/>
                          </a:ext>
                        </a:extLst>
                      </p:cNvPr>
                      <p:cNvSpPr/>
                      <p:nvPr/>
                    </p:nvSpPr>
                    <p:spPr>
                      <a:xfrm>
                        <a:off x="3980175" y="3786255"/>
                        <a:ext cx="308759" cy="308759"/>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8" name="Oval 277">
                        <a:extLst>
                          <a:ext uri="{FF2B5EF4-FFF2-40B4-BE49-F238E27FC236}">
                            <a16:creationId xmlns:a16="http://schemas.microsoft.com/office/drawing/2014/main" id="{0586BA52-5470-121C-C21C-709588BD35B2}"/>
                          </a:ext>
                        </a:extLst>
                      </p:cNvPr>
                      <p:cNvSpPr/>
                      <p:nvPr/>
                    </p:nvSpPr>
                    <p:spPr>
                      <a:xfrm>
                        <a:off x="4631346" y="1674423"/>
                        <a:ext cx="308759" cy="308759"/>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9" name="Oval 278">
                        <a:extLst>
                          <a:ext uri="{FF2B5EF4-FFF2-40B4-BE49-F238E27FC236}">
                            <a16:creationId xmlns:a16="http://schemas.microsoft.com/office/drawing/2014/main" id="{B2E6B700-80FA-8BE9-3FB7-6B901CD92962}"/>
                          </a:ext>
                        </a:extLst>
                      </p:cNvPr>
                      <p:cNvSpPr/>
                      <p:nvPr/>
                    </p:nvSpPr>
                    <p:spPr>
                      <a:xfrm>
                        <a:off x="4631345" y="2159332"/>
                        <a:ext cx="308759" cy="308759"/>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0" name="Oval 279">
                        <a:extLst>
                          <a:ext uri="{FF2B5EF4-FFF2-40B4-BE49-F238E27FC236}">
                            <a16:creationId xmlns:a16="http://schemas.microsoft.com/office/drawing/2014/main" id="{BE23DE65-AE62-4E97-299A-9500B55F7E75}"/>
                          </a:ext>
                        </a:extLst>
                      </p:cNvPr>
                      <p:cNvSpPr/>
                      <p:nvPr/>
                    </p:nvSpPr>
                    <p:spPr>
                      <a:xfrm>
                        <a:off x="4631338" y="3301346"/>
                        <a:ext cx="308759" cy="308759"/>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1" name="Oval 280">
                        <a:extLst>
                          <a:ext uri="{FF2B5EF4-FFF2-40B4-BE49-F238E27FC236}">
                            <a16:creationId xmlns:a16="http://schemas.microsoft.com/office/drawing/2014/main" id="{875528AF-750F-72D4-7C3F-16FB7445DD73}"/>
                          </a:ext>
                        </a:extLst>
                      </p:cNvPr>
                      <p:cNvSpPr/>
                      <p:nvPr/>
                    </p:nvSpPr>
                    <p:spPr>
                      <a:xfrm>
                        <a:off x="4631338" y="3786255"/>
                        <a:ext cx="308759" cy="308759"/>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2" name="Oval 281">
                        <a:extLst>
                          <a:ext uri="{FF2B5EF4-FFF2-40B4-BE49-F238E27FC236}">
                            <a16:creationId xmlns:a16="http://schemas.microsoft.com/office/drawing/2014/main" id="{5653ABD2-6D8D-9F17-213C-C322A32BC20B}"/>
                          </a:ext>
                        </a:extLst>
                      </p:cNvPr>
                      <p:cNvSpPr/>
                      <p:nvPr/>
                    </p:nvSpPr>
                    <p:spPr>
                      <a:xfrm>
                        <a:off x="5282505" y="2730337"/>
                        <a:ext cx="308759" cy="308759"/>
                      </a:xfrm>
                      <a:prstGeom prst="ellipse">
                        <a:avLst/>
                      </a:prstGeom>
                      <a:solidFill>
                        <a:srgbClr val="00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3" name="Group 282">
                        <a:extLst>
                          <a:ext uri="{FF2B5EF4-FFF2-40B4-BE49-F238E27FC236}">
                            <a16:creationId xmlns:a16="http://schemas.microsoft.com/office/drawing/2014/main" id="{E55FEAF0-D6BE-2F02-01ED-6A8F3F96E694}"/>
                          </a:ext>
                        </a:extLst>
                      </p:cNvPr>
                      <p:cNvGrpSpPr/>
                      <p:nvPr/>
                    </p:nvGrpSpPr>
                    <p:grpSpPr>
                      <a:xfrm>
                        <a:off x="4725850" y="2626929"/>
                        <a:ext cx="119733" cy="515578"/>
                        <a:chOff x="7129122" y="2817428"/>
                        <a:chExt cx="119733" cy="515578"/>
                      </a:xfrm>
                    </p:grpSpPr>
                    <p:sp>
                      <p:nvSpPr>
                        <p:cNvPr id="312" name="Oval 311">
                          <a:extLst>
                            <a:ext uri="{FF2B5EF4-FFF2-40B4-BE49-F238E27FC236}">
                              <a16:creationId xmlns:a16="http://schemas.microsoft.com/office/drawing/2014/main" id="{D60E6284-0BAC-9701-06B3-06EEB23DD13A}"/>
                            </a:ext>
                          </a:extLst>
                        </p:cNvPr>
                        <p:cNvSpPr/>
                        <p:nvPr/>
                      </p:nvSpPr>
                      <p:spPr>
                        <a:xfrm flipH="1">
                          <a:off x="7133077" y="2817428"/>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3" name="Oval 312">
                          <a:extLst>
                            <a:ext uri="{FF2B5EF4-FFF2-40B4-BE49-F238E27FC236}">
                              <a16:creationId xmlns:a16="http://schemas.microsoft.com/office/drawing/2014/main" id="{447297C4-1805-1FB9-1012-252CFC6221BE}"/>
                            </a:ext>
                          </a:extLst>
                        </p:cNvPr>
                        <p:cNvSpPr/>
                        <p:nvPr/>
                      </p:nvSpPr>
                      <p:spPr>
                        <a:xfrm flipH="1">
                          <a:off x="7131097" y="3017328"/>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4" name="Oval 313">
                          <a:extLst>
                            <a:ext uri="{FF2B5EF4-FFF2-40B4-BE49-F238E27FC236}">
                              <a16:creationId xmlns:a16="http://schemas.microsoft.com/office/drawing/2014/main" id="{53384CFB-B3F0-C365-64E3-9297E8C2DAF3}"/>
                            </a:ext>
                          </a:extLst>
                        </p:cNvPr>
                        <p:cNvSpPr/>
                        <p:nvPr/>
                      </p:nvSpPr>
                      <p:spPr>
                        <a:xfrm flipH="1">
                          <a:off x="7129122" y="3217228"/>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4" name="Group 283">
                        <a:extLst>
                          <a:ext uri="{FF2B5EF4-FFF2-40B4-BE49-F238E27FC236}">
                            <a16:creationId xmlns:a16="http://schemas.microsoft.com/office/drawing/2014/main" id="{8AB42164-7856-CACB-4152-4CDDDE7EFF28}"/>
                          </a:ext>
                        </a:extLst>
                      </p:cNvPr>
                      <p:cNvGrpSpPr/>
                      <p:nvPr/>
                    </p:nvGrpSpPr>
                    <p:grpSpPr>
                      <a:xfrm>
                        <a:off x="4074687" y="2640287"/>
                        <a:ext cx="119733" cy="515578"/>
                        <a:chOff x="7129122" y="2817428"/>
                        <a:chExt cx="119733" cy="515578"/>
                      </a:xfrm>
                    </p:grpSpPr>
                    <p:sp>
                      <p:nvSpPr>
                        <p:cNvPr id="309" name="Oval 308">
                          <a:extLst>
                            <a:ext uri="{FF2B5EF4-FFF2-40B4-BE49-F238E27FC236}">
                              <a16:creationId xmlns:a16="http://schemas.microsoft.com/office/drawing/2014/main" id="{357F9E89-A91B-1CB3-40AE-845E06E974F8}"/>
                            </a:ext>
                          </a:extLst>
                        </p:cNvPr>
                        <p:cNvSpPr/>
                        <p:nvPr/>
                      </p:nvSpPr>
                      <p:spPr>
                        <a:xfrm flipH="1">
                          <a:off x="7133077" y="2817428"/>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0" name="Oval 309">
                          <a:extLst>
                            <a:ext uri="{FF2B5EF4-FFF2-40B4-BE49-F238E27FC236}">
                              <a16:creationId xmlns:a16="http://schemas.microsoft.com/office/drawing/2014/main" id="{F94089CC-94D2-978E-78EF-580E399E64C0}"/>
                            </a:ext>
                          </a:extLst>
                        </p:cNvPr>
                        <p:cNvSpPr/>
                        <p:nvPr/>
                      </p:nvSpPr>
                      <p:spPr>
                        <a:xfrm flipH="1">
                          <a:off x="7131097" y="3017328"/>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1" name="Oval 310">
                          <a:extLst>
                            <a:ext uri="{FF2B5EF4-FFF2-40B4-BE49-F238E27FC236}">
                              <a16:creationId xmlns:a16="http://schemas.microsoft.com/office/drawing/2014/main" id="{33951793-D889-5F92-DFBE-3E6C59563BA5}"/>
                            </a:ext>
                          </a:extLst>
                        </p:cNvPr>
                        <p:cNvSpPr/>
                        <p:nvPr/>
                      </p:nvSpPr>
                      <p:spPr>
                        <a:xfrm flipH="1">
                          <a:off x="7129122" y="3217228"/>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5" name="Group 284">
                        <a:extLst>
                          <a:ext uri="{FF2B5EF4-FFF2-40B4-BE49-F238E27FC236}">
                            <a16:creationId xmlns:a16="http://schemas.microsoft.com/office/drawing/2014/main" id="{96A0F749-207A-EA6C-395F-4511ECF4EDB5}"/>
                          </a:ext>
                        </a:extLst>
                      </p:cNvPr>
                      <p:cNvGrpSpPr/>
                      <p:nvPr/>
                    </p:nvGrpSpPr>
                    <p:grpSpPr>
                      <a:xfrm>
                        <a:off x="2750049" y="2626927"/>
                        <a:ext cx="119733" cy="515578"/>
                        <a:chOff x="7129122" y="2817428"/>
                        <a:chExt cx="119733" cy="515578"/>
                      </a:xfrm>
                    </p:grpSpPr>
                    <p:sp>
                      <p:nvSpPr>
                        <p:cNvPr id="306" name="Oval 305">
                          <a:extLst>
                            <a:ext uri="{FF2B5EF4-FFF2-40B4-BE49-F238E27FC236}">
                              <a16:creationId xmlns:a16="http://schemas.microsoft.com/office/drawing/2014/main" id="{74273C6C-194C-1921-CE6B-24E9205028B2}"/>
                            </a:ext>
                          </a:extLst>
                        </p:cNvPr>
                        <p:cNvSpPr/>
                        <p:nvPr/>
                      </p:nvSpPr>
                      <p:spPr>
                        <a:xfrm flipH="1">
                          <a:off x="7133077" y="2817428"/>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7" name="Oval 306">
                          <a:extLst>
                            <a:ext uri="{FF2B5EF4-FFF2-40B4-BE49-F238E27FC236}">
                              <a16:creationId xmlns:a16="http://schemas.microsoft.com/office/drawing/2014/main" id="{5EB19CD9-5C50-6BA4-32F3-722FE20A22C0}"/>
                            </a:ext>
                          </a:extLst>
                        </p:cNvPr>
                        <p:cNvSpPr/>
                        <p:nvPr/>
                      </p:nvSpPr>
                      <p:spPr>
                        <a:xfrm flipH="1">
                          <a:off x="7131097" y="3017328"/>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 name="Oval 307">
                          <a:extLst>
                            <a:ext uri="{FF2B5EF4-FFF2-40B4-BE49-F238E27FC236}">
                              <a16:creationId xmlns:a16="http://schemas.microsoft.com/office/drawing/2014/main" id="{88EC7410-BFD0-CE43-A102-E61536345572}"/>
                            </a:ext>
                          </a:extLst>
                        </p:cNvPr>
                        <p:cNvSpPr/>
                        <p:nvPr/>
                      </p:nvSpPr>
                      <p:spPr>
                        <a:xfrm flipH="1">
                          <a:off x="7129122" y="3217228"/>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6" name="Group 285">
                        <a:extLst>
                          <a:ext uri="{FF2B5EF4-FFF2-40B4-BE49-F238E27FC236}">
                            <a16:creationId xmlns:a16="http://schemas.microsoft.com/office/drawing/2014/main" id="{9EBA1728-5482-1EBD-2F98-85B0B17A8783}"/>
                          </a:ext>
                        </a:extLst>
                      </p:cNvPr>
                      <p:cNvGrpSpPr/>
                      <p:nvPr/>
                    </p:nvGrpSpPr>
                    <p:grpSpPr>
                      <a:xfrm>
                        <a:off x="2101433" y="2626927"/>
                        <a:ext cx="119733" cy="515578"/>
                        <a:chOff x="7129122" y="2817428"/>
                        <a:chExt cx="119733" cy="515578"/>
                      </a:xfrm>
                    </p:grpSpPr>
                    <p:sp>
                      <p:nvSpPr>
                        <p:cNvPr id="303" name="Oval 302">
                          <a:extLst>
                            <a:ext uri="{FF2B5EF4-FFF2-40B4-BE49-F238E27FC236}">
                              <a16:creationId xmlns:a16="http://schemas.microsoft.com/office/drawing/2014/main" id="{FF4EC907-8EB8-A95B-0764-A2735E708CC0}"/>
                            </a:ext>
                          </a:extLst>
                        </p:cNvPr>
                        <p:cNvSpPr/>
                        <p:nvPr/>
                      </p:nvSpPr>
                      <p:spPr>
                        <a:xfrm flipH="1">
                          <a:off x="7133077" y="2817428"/>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4" name="Oval 303">
                          <a:extLst>
                            <a:ext uri="{FF2B5EF4-FFF2-40B4-BE49-F238E27FC236}">
                              <a16:creationId xmlns:a16="http://schemas.microsoft.com/office/drawing/2014/main" id="{160DA0E8-C426-FDB1-66B9-26E0FF493AE8}"/>
                            </a:ext>
                          </a:extLst>
                        </p:cNvPr>
                        <p:cNvSpPr/>
                        <p:nvPr/>
                      </p:nvSpPr>
                      <p:spPr>
                        <a:xfrm flipH="1">
                          <a:off x="7131097" y="3017328"/>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5" name="Oval 304">
                          <a:extLst>
                            <a:ext uri="{FF2B5EF4-FFF2-40B4-BE49-F238E27FC236}">
                              <a16:creationId xmlns:a16="http://schemas.microsoft.com/office/drawing/2014/main" id="{B7C4CB93-E3CF-D7E7-1655-B639F901136A}"/>
                            </a:ext>
                          </a:extLst>
                        </p:cNvPr>
                        <p:cNvSpPr/>
                        <p:nvPr/>
                      </p:nvSpPr>
                      <p:spPr>
                        <a:xfrm flipH="1">
                          <a:off x="7129122" y="3217228"/>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7" name="Group 286">
                        <a:extLst>
                          <a:ext uri="{FF2B5EF4-FFF2-40B4-BE49-F238E27FC236}">
                            <a16:creationId xmlns:a16="http://schemas.microsoft.com/office/drawing/2014/main" id="{4F3301FD-9A61-685A-51A0-6E41581C8953}"/>
                          </a:ext>
                        </a:extLst>
                      </p:cNvPr>
                      <p:cNvGrpSpPr/>
                      <p:nvPr/>
                    </p:nvGrpSpPr>
                    <p:grpSpPr>
                      <a:xfrm>
                        <a:off x="3241575" y="1770913"/>
                        <a:ext cx="463880" cy="115778"/>
                        <a:chOff x="3159305" y="1848657"/>
                        <a:chExt cx="463880" cy="115778"/>
                      </a:xfrm>
                    </p:grpSpPr>
                    <p:sp>
                      <p:nvSpPr>
                        <p:cNvPr id="300" name="Oval 299">
                          <a:extLst>
                            <a:ext uri="{FF2B5EF4-FFF2-40B4-BE49-F238E27FC236}">
                              <a16:creationId xmlns:a16="http://schemas.microsoft.com/office/drawing/2014/main" id="{BF46F70D-9D44-5A06-0C52-D4AFA35F3BB1}"/>
                            </a:ext>
                          </a:extLst>
                        </p:cNvPr>
                        <p:cNvSpPr/>
                        <p:nvPr/>
                      </p:nvSpPr>
                      <p:spPr>
                        <a:xfrm flipH="1">
                          <a:off x="3332972" y="1848657"/>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1" name="Oval 300">
                          <a:extLst>
                            <a:ext uri="{FF2B5EF4-FFF2-40B4-BE49-F238E27FC236}">
                              <a16:creationId xmlns:a16="http://schemas.microsoft.com/office/drawing/2014/main" id="{7F8487AC-69A1-E5B8-4909-0538B28B2A1B}"/>
                            </a:ext>
                          </a:extLst>
                        </p:cNvPr>
                        <p:cNvSpPr/>
                        <p:nvPr/>
                      </p:nvSpPr>
                      <p:spPr>
                        <a:xfrm flipH="1">
                          <a:off x="3159305" y="1848657"/>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2" name="Oval 301">
                          <a:extLst>
                            <a:ext uri="{FF2B5EF4-FFF2-40B4-BE49-F238E27FC236}">
                              <a16:creationId xmlns:a16="http://schemas.microsoft.com/office/drawing/2014/main" id="{32894085-EFF8-7CE2-89D2-867D6D4D10DF}"/>
                            </a:ext>
                          </a:extLst>
                        </p:cNvPr>
                        <p:cNvSpPr/>
                        <p:nvPr/>
                      </p:nvSpPr>
                      <p:spPr>
                        <a:xfrm flipH="1">
                          <a:off x="3507407" y="1848657"/>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8" name="Group 287">
                        <a:extLst>
                          <a:ext uri="{FF2B5EF4-FFF2-40B4-BE49-F238E27FC236}">
                            <a16:creationId xmlns:a16="http://schemas.microsoft.com/office/drawing/2014/main" id="{B08783D3-467F-77B7-B79C-2A5FBDF70349}"/>
                          </a:ext>
                        </a:extLst>
                      </p:cNvPr>
                      <p:cNvGrpSpPr/>
                      <p:nvPr/>
                    </p:nvGrpSpPr>
                    <p:grpSpPr>
                      <a:xfrm>
                        <a:off x="3241191" y="2255822"/>
                        <a:ext cx="463880" cy="115778"/>
                        <a:chOff x="3159305" y="1848657"/>
                        <a:chExt cx="463880" cy="115778"/>
                      </a:xfrm>
                    </p:grpSpPr>
                    <p:sp>
                      <p:nvSpPr>
                        <p:cNvPr id="297" name="Oval 296">
                          <a:extLst>
                            <a:ext uri="{FF2B5EF4-FFF2-40B4-BE49-F238E27FC236}">
                              <a16:creationId xmlns:a16="http://schemas.microsoft.com/office/drawing/2014/main" id="{74609397-6370-C7AE-04D1-EAC82024EDCD}"/>
                            </a:ext>
                          </a:extLst>
                        </p:cNvPr>
                        <p:cNvSpPr/>
                        <p:nvPr/>
                      </p:nvSpPr>
                      <p:spPr>
                        <a:xfrm flipH="1">
                          <a:off x="3332972" y="1848657"/>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8" name="Oval 297">
                          <a:extLst>
                            <a:ext uri="{FF2B5EF4-FFF2-40B4-BE49-F238E27FC236}">
                              <a16:creationId xmlns:a16="http://schemas.microsoft.com/office/drawing/2014/main" id="{ED8ECE15-32A2-D38E-41BB-CB06C81FA95C}"/>
                            </a:ext>
                          </a:extLst>
                        </p:cNvPr>
                        <p:cNvSpPr/>
                        <p:nvPr/>
                      </p:nvSpPr>
                      <p:spPr>
                        <a:xfrm flipH="1">
                          <a:off x="3159305" y="1848657"/>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9" name="Oval 298">
                          <a:extLst>
                            <a:ext uri="{FF2B5EF4-FFF2-40B4-BE49-F238E27FC236}">
                              <a16:creationId xmlns:a16="http://schemas.microsoft.com/office/drawing/2014/main" id="{DB6446F0-C1A8-65AC-92E6-92BBD2FE103D}"/>
                            </a:ext>
                          </a:extLst>
                        </p:cNvPr>
                        <p:cNvSpPr/>
                        <p:nvPr/>
                      </p:nvSpPr>
                      <p:spPr>
                        <a:xfrm flipH="1">
                          <a:off x="3507407" y="1848657"/>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9" name="Group 288">
                        <a:extLst>
                          <a:ext uri="{FF2B5EF4-FFF2-40B4-BE49-F238E27FC236}">
                            <a16:creationId xmlns:a16="http://schemas.microsoft.com/office/drawing/2014/main" id="{19C9E01A-A076-0CDC-7974-7A62D0B8EC5E}"/>
                          </a:ext>
                        </a:extLst>
                      </p:cNvPr>
                      <p:cNvGrpSpPr/>
                      <p:nvPr/>
                    </p:nvGrpSpPr>
                    <p:grpSpPr>
                      <a:xfrm>
                        <a:off x="3241191" y="3397836"/>
                        <a:ext cx="463880" cy="115778"/>
                        <a:chOff x="3159305" y="1848657"/>
                        <a:chExt cx="463880" cy="115778"/>
                      </a:xfrm>
                    </p:grpSpPr>
                    <p:sp>
                      <p:nvSpPr>
                        <p:cNvPr id="294" name="Oval 293">
                          <a:extLst>
                            <a:ext uri="{FF2B5EF4-FFF2-40B4-BE49-F238E27FC236}">
                              <a16:creationId xmlns:a16="http://schemas.microsoft.com/office/drawing/2014/main" id="{F464073C-5047-1501-4B1C-7C5418D9249B}"/>
                            </a:ext>
                          </a:extLst>
                        </p:cNvPr>
                        <p:cNvSpPr/>
                        <p:nvPr/>
                      </p:nvSpPr>
                      <p:spPr>
                        <a:xfrm flipH="1">
                          <a:off x="3332972" y="1848657"/>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5" name="Oval 294">
                          <a:extLst>
                            <a:ext uri="{FF2B5EF4-FFF2-40B4-BE49-F238E27FC236}">
                              <a16:creationId xmlns:a16="http://schemas.microsoft.com/office/drawing/2014/main" id="{5AAB824C-F76F-5521-FBAC-9A46C1CB1623}"/>
                            </a:ext>
                          </a:extLst>
                        </p:cNvPr>
                        <p:cNvSpPr/>
                        <p:nvPr/>
                      </p:nvSpPr>
                      <p:spPr>
                        <a:xfrm flipH="1">
                          <a:off x="3159305" y="1848657"/>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6" name="Oval 295">
                          <a:extLst>
                            <a:ext uri="{FF2B5EF4-FFF2-40B4-BE49-F238E27FC236}">
                              <a16:creationId xmlns:a16="http://schemas.microsoft.com/office/drawing/2014/main" id="{67139867-646E-9FCF-95F7-FD317584CDA6}"/>
                            </a:ext>
                          </a:extLst>
                        </p:cNvPr>
                        <p:cNvSpPr/>
                        <p:nvPr/>
                      </p:nvSpPr>
                      <p:spPr>
                        <a:xfrm flipH="1">
                          <a:off x="3507407" y="1848657"/>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90" name="Group 289">
                        <a:extLst>
                          <a:ext uri="{FF2B5EF4-FFF2-40B4-BE49-F238E27FC236}">
                            <a16:creationId xmlns:a16="http://schemas.microsoft.com/office/drawing/2014/main" id="{6822AB47-D1C6-19C0-16C5-CFB6F2FC7E05}"/>
                          </a:ext>
                        </a:extLst>
                      </p:cNvPr>
                      <p:cNvGrpSpPr/>
                      <p:nvPr/>
                    </p:nvGrpSpPr>
                    <p:grpSpPr>
                      <a:xfrm>
                        <a:off x="3241191" y="3882745"/>
                        <a:ext cx="463880" cy="115778"/>
                        <a:chOff x="3159305" y="1848657"/>
                        <a:chExt cx="463880" cy="115778"/>
                      </a:xfrm>
                    </p:grpSpPr>
                    <p:sp>
                      <p:nvSpPr>
                        <p:cNvPr id="291" name="Oval 290">
                          <a:extLst>
                            <a:ext uri="{FF2B5EF4-FFF2-40B4-BE49-F238E27FC236}">
                              <a16:creationId xmlns:a16="http://schemas.microsoft.com/office/drawing/2014/main" id="{D5B6DAF4-7650-2737-7D26-622A8BD8554A}"/>
                            </a:ext>
                          </a:extLst>
                        </p:cNvPr>
                        <p:cNvSpPr/>
                        <p:nvPr/>
                      </p:nvSpPr>
                      <p:spPr>
                        <a:xfrm flipH="1">
                          <a:off x="3332972" y="1848657"/>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2" name="Oval 291">
                          <a:extLst>
                            <a:ext uri="{FF2B5EF4-FFF2-40B4-BE49-F238E27FC236}">
                              <a16:creationId xmlns:a16="http://schemas.microsoft.com/office/drawing/2014/main" id="{8DF19E0A-575D-9FD5-AAA9-608680DAA924}"/>
                            </a:ext>
                          </a:extLst>
                        </p:cNvPr>
                        <p:cNvSpPr/>
                        <p:nvPr/>
                      </p:nvSpPr>
                      <p:spPr>
                        <a:xfrm flipH="1">
                          <a:off x="3159305" y="1848657"/>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3" name="Oval 292">
                          <a:extLst>
                            <a:ext uri="{FF2B5EF4-FFF2-40B4-BE49-F238E27FC236}">
                              <a16:creationId xmlns:a16="http://schemas.microsoft.com/office/drawing/2014/main" id="{03802D7E-35C5-EF38-3152-AFF0AE088665}"/>
                            </a:ext>
                          </a:extLst>
                        </p:cNvPr>
                        <p:cNvSpPr/>
                        <p:nvPr/>
                      </p:nvSpPr>
                      <p:spPr>
                        <a:xfrm flipH="1">
                          <a:off x="3507407" y="1848657"/>
                          <a:ext cx="115778" cy="11577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cxnSp>
                  <p:nvCxnSpPr>
                    <p:cNvPr id="230" name="Straight Arrow Connector 229">
                      <a:extLst>
                        <a:ext uri="{FF2B5EF4-FFF2-40B4-BE49-F238E27FC236}">
                          <a16:creationId xmlns:a16="http://schemas.microsoft.com/office/drawing/2014/main" id="{6A77D827-12E2-4EE7-EEF8-36C83CABF4E0}"/>
                        </a:ext>
                      </a:extLst>
                    </p:cNvPr>
                    <p:cNvCxnSpPr>
                      <a:cxnSpLocks/>
                      <a:stCxn id="278" idx="6"/>
                      <a:endCxn id="282" idx="2"/>
                    </p:cNvCxnSpPr>
                    <p:nvPr/>
                  </p:nvCxnSpPr>
                  <p:spPr>
                    <a:xfrm>
                      <a:off x="4940105" y="1828803"/>
                      <a:ext cx="342400" cy="1055914"/>
                    </a:xfrm>
                    <a:prstGeom prst="straightConnector1">
                      <a:avLst/>
                    </a:prstGeom>
                    <a:ln w="12700">
                      <a:solidFill>
                        <a:srgbClr val="FF0000"/>
                      </a:solidFill>
                      <a:prstDash val="dash"/>
                      <a:tailEnd type="triangle" w="med" len="lg"/>
                    </a:ln>
                  </p:spPr>
                  <p:style>
                    <a:lnRef idx="1">
                      <a:schemeClr val="accent1"/>
                    </a:lnRef>
                    <a:fillRef idx="0">
                      <a:schemeClr val="accent1"/>
                    </a:fillRef>
                    <a:effectRef idx="0">
                      <a:schemeClr val="accent1"/>
                    </a:effectRef>
                    <a:fontRef idx="minor">
                      <a:schemeClr val="tx1"/>
                    </a:fontRef>
                  </p:style>
                </p:cxnSp>
                <p:cxnSp>
                  <p:nvCxnSpPr>
                    <p:cNvPr id="231" name="Straight Arrow Connector 230">
                      <a:extLst>
                        <a:ext uri="{FF2B5EF4-FFF2-40B4-BE49-F238E27FC236}">
                          <a16:creationId xmlns:a16="http://schemas.microsoft.com/office/drawing/2014/main" id="{D8A0E55E-91D3-F5DB-36E1-7F6797A8F2A3}"/>
                        </a:ext>
                      </a:extLst>
                    </p:cNvPr>
                    <p:cNvCxnSpPr>
                      <a:cxnSpLocks/>
                      <a:stCxn id="279" idx="6"/>
                      <a:endCxn id="282" idx="2"/>
                    </p:cNvCxnSpPr>
                    <p:nvPr/>
                  </p:nvCxnSpPr>
                  <p:spPr>
                    <a:xfrm>
                      <a:off x="4940104" y="2313712"/>
                      <a:ext cx="342401" cy="571005"/>
                    </a:xfrm>
                    <a:prstGeom prst="straightConnector1">
                      <a:avLst/>
                    </a:prstGeom>
                    <a:ln w="12700">
                      <a:solidFill>
                        <a:srgbClr val="FF0000"/>
                      </a:solidFill>
                      <a:prstDash val="dash"/>
                      <a:tailEnd type="triangle" w="med" len="lg"/>
                    </a:ln>
                  </p:spPr>
                  <p:style>
                    <a:lnRef idx="1">
                      <a:schemeClr val="accent1"/>
                    </a:lnRef>
                    <a:fillRef idx="0">
                      <a:schemeClr val="accent1"/>
                    </a:fillRef>
                    <a:effectRef idx="0">
                      <a:schemeClr val="accent1"/>
                    </a:effectRef>
                    <a:fontRef idx="minor">
                      <a:schemeClr val="tx1"/>
                    </a:fontRef>
                  </p:style>
                </p:cxnSp>
                <p:cxnSp>
                  <p:nvCxnSpPr>
                    <p:cNvPr id="232" name="Straight Arrow Connector 231">
                      <a:extLst>
                        <a:ext uri="{FF2B5EF4-FFF2-40B4-BE49-F238E27FC236}">
                          <a16:creationId xmlns:a16="http://schemas.microsoft.com/office/drawing/2014/main" id="{74CE2C48-E248-994C-E1E7-6FB87C4D7697}"/>
                        </a:ext>
                      </a:extLst>
                    </p:cNvPr>
                    <p:cNvCxnSpPr>
                      <a:cxnSpLocks/>
                      <a:stCxn id="280" idx="6"/>
                      <a:endCxn id="282" idx="2"/>
                    </p:cNvCxnSpPr>
                    <p:nvPr/>
                  </p:nvCxnSpPr>
                  <p:spPr>
                    <a:xfrm flipV="1">
                      <a:off x="4940097" y="2884717"/>
                      <a:ext cx="342408" cy="571009"/>
                    </a:xfrm>
                    <a:prstGeom prst="straightConnector1">
                      <a:avLst/>
                    </a:prstGeom>
                    <a:ln w="12700">
                      <a:solidFill>
                        <a:srgbClr val="FF0000"/>
                      </a:solidFill>
                      <a:prstDash val="dash"/>
                      <a:tailEnd type="triangle" w="med" len="lg"/>
                    </a:ln>
                  </p:spPr>
                  <p:style>
                    <a:lnRef idx="1">
                      <a:schemeClr val="accent1"/>
                    </a:lnRef>
                    <a:fillRef idx="0">
                      <a:schemeClr val="accent1"/>
                    </a:fillRef>
                    <a:effectRef idx="0">
                      <a:schemeClr val="accent1"/>
                    </a:effectRef>
                    <a:fontRef idx="minor">
                      <a:schemeClr val="tx1"/>
                    </a:fontRef>
                  </p:style>
                </p:cxnSp>
                <p:cxnSp>
                  <p:nvCxnSpPr>
                    <p:cNvPr id="233" name="Straight Arrow Connector 232">
                      <a:extLst>
                        <a:ext uri="{FF2B5EF4-FFF2-40B4-BE49-F238E27FC236}">
                          <a16:creationId xmlns:a16="http://schemas.microsoft.com/office/drawing/2014/main" id="{4D9B5EC3-5AAA-2719-07D2-5571361C98F8}"/>
                        </a:ext>
                      </a:extLst>
                    </p:cNvPr>
                    <p:cNvCxnSpPr>
                      <a:cxnSpLocks/>
                      <a:stCxn id="281" idx="6"/>
                      <a:endCxn id="282" idx="2"/>
                    </p:cNvCxnSpPr>
                    <p:nvPr/>
                  </p:nvCxnSpPr>
                  <p:spPr>
                    <a:xfrm flipV="1">
                      <a:off x="4940097" y="2884717"/>
                      <a:ext cx="342408" cy="1055918"/>
                    </a:xfrm>
                    <a:prstGeom prst="straightConnector1">
                      <a:avLst/>
                    </a:prstGeom>
                    <a:ln w="12700">
                      <a:solidFill>
                        <a:srgbClr val="FF0000"/>
                      </a:solidFill>
                      <a:prstDash val="dash"/>
                      <a:tailEnd type="triangle" w="med" len="lg"/>
                    </a:ln>
                  </p:spPr>
                  <p:style>
                    <a:lnRef idx="1">
                      <a:schemeClr val="accent1"/>
                    </a:lnRef>
                    <a:fillRef idx="0">
                      <a:schemeClr val="accent1"/>
                    </a:fillRef>
                    <a:effectRef idx="0">
                      <a:schemeClr val="accent1"/>
                    </a:effectRef>
                    <a:fontRef idx="minor">
                      <a:schemeClr val="tx1"/>
                    </a:fontRef>
                  </p:style>
                </p:cxnSp>
                <p:cxnSp>
                  <p:nvCxnSpPr>
                    <p:cNvPr id="234" name="Straight Arrow Connector 233">
                      <a:extLst>
                        <a:ext uri="{FF2B5EF4-FFF2-40B4-BE49-F238E27FC236}">
                          <a16:creationId xmlns:a16="http://schemas.microsoft.com/office/drawing/2014/main" id="{47423ED0-D7DC-9A78-0298-F9396522CDF8}"/>
                        </a:ext>
                      </a:extLst>
                    </p:cNvPr>
                    <p:cNvCxnSpPr>
                      <a:cxnSpLocks/>
                      <a:stCxn id="266" idx="6"/>
                      <a:endCxn id="270" idx="2"/>
                    </p:cNvCxnSpPr>
                    <p:nvPr/>
                  </p:nvCxnSpPr>
                  <p:spPr>
                    <a:xfrm>
                      <a:off x="2315688" y="1828803"/>
                      <a:ext cx="342404" cy="0"/>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35" name="Straight Arrow Connector 234">
                      <a:extLst>
                        <a:ext uri="{FF2B5EF4-FFF2-40B4-BE49-F238E27FC236}">
                          <a16:creationId xmlns:a16="http://schemas.microsoft.com/office/drawing/2014/main" id="{181D7F9B-D9E3-78BB-C9FE-416E8436D9CC}"/>
                        </a:ext>
                      </a:extLst>
                    </p:cNvPr>
                    <p:cNvCxnSpPr>
                      <a:cxnSpLocks/>
                      <a:stCxn id="266" idx="6"/>
                      <a:endCxn id="271" idx="2"/>
                    </p:cNvCxnSpPr>
                    <p:nvPr/>
                  </p:nvCxnSpPr>
                  <p:spPr>
                    <a:xfrm>
                      <a:off x="2315688" y="1828803"/>
                      <a:ext cx="342403" cy="484909"/>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36" name="Straight Arrow Connector 235">
                      <a:extLst>
                        <a:ext uri="{FF2B5EF4-FFF2-40B4-BE49-F238E27FC236}">
                          <a16:creationId xmlns:a16="http://schemas.microsoft.com/office/drawing/2014/main" id="{270CA348-AF1F-AD2C-6795-70FDB1E09225}"/>
                        </a:ext>
                      </a:extLst>
                    </p:cNvPr>
                    <p:cNvCxnSpPr>
                      <a:cxnSpLocks/>
                      <a:stCxn id="266" idx="6"/>
                      <a:endCxn id="272" idx="2"/>
                    </p:cNvCxnSpPr>
                    <p:nvPr/>
                  </p:nvCxnSpPr>
                  <p:spPr>
                    <a:xfrm>
                      <a:off x="2315688" y="1828803"/>
                      <a:ext cx="342396" cy="1626923"/>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37" name="Straight Arrow Connector 236">
                      <a:extLst>
                        <a:ext uri="{FF2B5EF4-FFF2-40B4-BE49-F238E27FC236}">
                          <a16:creationId xmlns:a16="http://schemas.microsoft.com/office/drawing/2014/main" id="{45A19E57-1D99-7759-55AB-70C8364923E4}"/>
                        </a:ext>
                      </a:extLst>
                    </p:cNvPr>
                    <p:cNvCxnSpPr>
                      <a:cxnSpLocks/>
                      <a:stCxn id="266" idx="6"/>
                      <a:endCxn id="273" idx="2"/>
                    </p:cNvCxnSpPr>
                    <p:nvPr/>
                  </p:nvCxnSpPr>
                  <p:spPr>
                    <a:xfrm>
                      <a:off x="2315688" y="1828803"/>
                      <a:ext cx="342396" cy="2111832"/>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38" name="Straight Arrow Connector 237">
                      <a:extLst>
                        <a:ext uri="{FF2B5EF4-FFF2-40B4-BE49-F238E27FC236}">
                          <a16:creationId xmlns:a16="http://schemas.microsoft.com/office/drawing/2014/main" id="{9801212B-DB84-AC58-7EED-9E9A76F38C2A}"/>
                        </a:ext>
                      </a:extLst>
                    </p:cNvPr>
                    <p:cNvCxnSpPr>
                      <a:cxnSpLocks/>
                      <a:stCxn id="267" idx="6"/>
                      <a:endCxn id="270" idx="2"/>
                    </p:cNvCxnSpPr>
                    <p:nvPr/>
                  </p:nvCxnSpPr>
                  <p:spPr>
                    <a:xfrm flipV="1">
                      <a:off x="2315687" y="1828803"/>
                      <a:ext cx="342405" cy="484909"/>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39" name="Straight Arrow Connector 238">
                      <a:extLst>
                        <a:ext uri="{FF2B5EF4-FFF2-40B4-BE49-F238E27FC236}">
                          <a16:creationId xmlns:a16="http://schemas.microsoft.com/office/drawing/2014/main" id="{3362A374-DA10-C4F3-1124-57ADF08A3850}"/>
                        </a:ext>
                      </a:extLst>
                    </p:cNvPr>
                    <p:cNvCxnSpPr>
                      <a:cxnSpLocks/>
                      <a:stCxn id="267" idx="6"/>
                      <a:endCxn id="271" idx="2"/>
                    </p:cNvCxnSpPr>
                    <p:nvPr/>
                  </p:nvCxnSpPr>
                  <p:spPr>
                    <a:xfrm>
                      <a:off x="2315687" y="2313712"/>
                      <a:ext cx="342404" cy="0"/>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40" name="Straight Arrow Connector 239">
                      <a:extLst>
                        <a:ext uri="{FF2B5EF4-FFF2-40B4-BE49-F238E27FC236}">
                          <a16:creationId xmlns:a16="http://schemas.microsoft.com/office/drawing/2014/main" id="{3FFB229F-6AB5-3DEF-53D0-83C5453928F4}"/>
                        </a:ext>
                      </a:extLst>
                    </p:cNvPr>
                    <p:cNvCxnSpPr>
                      <a:cxnSpLocks/>
                      <a:stCxn id="267" idx="6"/>
                      <a:endCxn id="272" idx="2"/>
                    </p:cNvCxnSpPr>
                    <p:nvPr/>
                  </p:nvCxnSpPr>
                  <p:spPr>
                    <a:xfrm>
                      <a:off x="2315687" y="2313712"/>
                      <a:ext cx="342397" cy="1142014"/>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41" name="Straight Arrow Connector 240">
                      <a:extLst>
                        <a:ext uri="{FF2B5EF4-FFF2-40B4-BE49-F238E27FC236}">
                          <a16:creationId xmlns:a16="http://schemas.microsoft.com/office/drawing/2014/main" id="{8CBF0B71-169B-3EE9-F1CF-DF02795F1040}"/>
                        </a:ext>
                      </a:extLst>
                    </p:cNvPr>
                    <p:cNvCxnSpPr>
                      <a:cxnSpLocks/>
                      <a:stCxn id="267" idx="6"/>
                      <a:endCxn id="273" idx="2"/>
                    </p:cNvCxnSpPr>
                    <p:nvPr/>
                  </p:nvCxnSpPr>
                  <p:spPr>
                    <a:xfrm>
                      <a:off x="2315687" y="2313712"/>
                      <a:ext cx="342397" cy="1626923"/>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42" name="Straight Arrow Connector 241">
                      <a:extLst>
                        <a:ext uri="{FF2B5EF4-FFF2-40B4-BE49-F238E27FC236}">
                          <a16:creationId xmlns:a16="http://schemas.microsoft.com/office/drawing/2014/main" id="{51211B40-1084-1439-CC99-D0271BD216EF}"/>
                        </a:ext>
                      </a:extLst>
                    </p:cNvPr>
                    <p:cNvCxnSpPr>
                      <a:cxnSpLocks/>
                      <a:stCxn id="268" idx="6"/>
                      <a:endCxn id="272" idx="2"/>
                    </p:cNvCxnSpPr>
                    <p:nvPr/>
                  </p:nvCxnSpPr>
                  <p:spPr>
                    <a:xfrm>
                      <a:off x="2315680" y="3455726"/>
                      <a:ext cx="342404" cy="0"/>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43" name="Straight Arrow Connector 242">
                      <a:extLst>
                        <a:ext uri="{FF2B5EF4-FFF2-40B4-BE49-F238E27FC236}">
                          <a16:creationId xmlns:a16="http://schemas.microsoft.com/office/drawing/2014/main" id="{C182C0A9-CFA5-AA31-542B-099BCE6DE25D}"/>
                        </a:ext>
                      </a:extLst>
                    </p:cNvPr>
                    <p:cNvCxnSpPr>
                      <a:cxnSpLocks/>
                      <a:stCxn id="268" idx="6"/>
                      <a:endCxn id="273" idx="2"/>
                    </p:cNvCxnSpPr>
                    <p:nvPr/>
                  </p:nvCxnSpPr>
                  <p:spPr>
                    <a:xfrm>
                      <a:off x="2315680" y="3455726"/>
                      <a:ext cx="342404" cy="484909"/>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44" name="Straight Arrow Connector 243">
                      <a:extLst>
                        <a:ext uri="{FF2B5EF4-FFF2-40B4-BE49-F238E27FC236}">
                          <a16:creationId xmlns:a16="http://schemas.microsoft.com/office/drawing/2014/main" id="{2870247A-874C-5F90-AA98-EE55A005B04B}"/>
                        </a:ext>
                      </a:extLst>
                    </p:cNvPr>
                    <p:cNvCxnSpPr>
                      <a:cxnSpLocks/>
                      <a:stCxn id="268" idx="6"/>
                      <a:endCxn id="271" idx="2"/>
                    </p:cNvCxnSpPr>
                    <p:nvPr/>
                  </p:nvCxnSpPr>
                  <p:spPr>
                    <a:xfrm flipV="1">
                      <a:off x="2315680" y="2313712"/>
                      <a:ext cx="342411" cy="1142014"/>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45" name="Straight Arrow Connector 244">
                      <a:extLst>
                        <a:ext uri="{FF2B5EF4-FFF2-40B4-BE49-F238E27FC236}">
                          <a16:creationId xmlns:a16="http://schemas.microsoft.com/office/drawing/2014/main" id="{E5593038-5D3B-1A9D-480A-CE6DA5A7831D}"/>
                        </a:ext>
                      </a:extLst>
                    </p:cNvPr>
                    <p:cNvCxnSpPr>
                      <a:cxnSpLocks/>
                      <a:stCxn id="268" idx="6"/>
                      <a:endCxn id="270" idx="2"/>
                    </p:cNvCxnSpPr>
                    <p:nvPr/>
                  </p:nvCxnSpPr>
                  <p:spPr>
                    <a:xfrm flipV="1">
                      <a:off x="2315680" y="1828803"/>
                      <a:ext cx="342412" cy="1626923"/>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46" name="Straight Arrow Connector 245">
                      <a:extLst>
                        <a:ext uri="{FF2B5EF4-FFF2-40B4-BE49-F238E27FC236}">
                          <a16:creationId xmlns:a16="http://schemas.microsoft.com/office/drawing/2014/main" id="{CDCF3ADC-9561-CEA9-3913-BC18F8B96A1D}"/>
                        </a:ext>
                      </a:extLst>
                    </p:cNvPr>
                    <p:cNvCxnSpPr>
                      <a:cxnSpLocks/>
                      <a:stCxn id="269" idx="6"/>
                      <a:endCxn id="270" idx="2"/>
                    </p:cNvCxnSpPr>
                    <p:nvPr/>
                  </p:nvCxnSpPr>
                  <p:spPr>
                    <a:xfrm flipV="1">
                      <a:off x="2315680" y="1828803"/>
                      <a:ext cx="342412" cy="2111832"/>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47" name="Straight Arrow Connector 246">
                      <a:extLst>
                        <a:ext uri="{FF2B5EF4-FFF2-40B4-BE49-F238E27FC236}">
                          <a16:creationId xmlns:a16="http://schemas.microsoft.com/office/drawing/2014/main" id="{B8548AA6-7DFA-9BD6-6CD3-ACB819E0B679}"/>
                        </a:ext>
                      </a:extLst>
                    </p:cNvPr>
                    <p:cNvCxnSpPr>
                      <a:cxnSpLocks/>
                      <a:stCxn id="269" idx="6"/>
                      <a:endCxn id="271" idx="2"/>
                    </p:cNvCxnSpPr>
                    <p:nvPr/>
                  </p:nvCxnSpPr>
                  <p:spPr>
                    <a:xfrm flipV="1">
                      <a:off x="2315680" y="2313712"/>
                      <a:ext cx="342411" cy="1626923"/>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48" name="Straight Arrow Connector 247">
                      <a:extLst>
                        <a:ext uri="{FF2B5EF4-FFF2-40B4-BE49-F238E27FC236}">
                          <a16:creationId xmlns:a16="http://schemas.microsoft.com/office/drawing/2014/main" id="{9AF1D55A-377F-9E3B-B8C5-3E819C4E6F5B}"/>
                        </a:ext>
                      </a:extLst>
                    </p:cNvPr>
                    <p:cNvCxnSpPr>
                      <a:cxnSpLocks/>
                      <a:stCxn id="269" idx="6"/>
                      <a:endCxn id="272" idx="2"/>
                    </p:cNvCxnSpPr>
                    <p:nvPr/>
                  </p:nvCxnSpPr>
                  <p:spPr>
                    <a:xfrm flipV="1">
                      <a:off x="2315680" y="3455726"/>
                      <a:ext cx="342404" cy="484909"/>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49" name="Straight Arrow Connector 248">
                      <a:extLst>
                        <a:ext uri="{FF2B5EF4-FFF2-40B4-BE49-F238E27FC236}">
                          <a16:creationId xmlns:a16="http://schemas.microsoft.com/office/drawing/2014/main" id="{59752F67-878B-6D50-0C5E-19EC57988697}"/>
                        </a:ext>
                      </a:extLst>
                    </p:cNvPr>
                    <p:cNvCxnSpPr>
                      <a:cxnSpLocks/>
                      <a:stCxn id="269" idx="6"/>
                      <a:endCxn id="273" idx="2"/>
                    </p:cNvCxnSpPr>
                    <p:nvPr/>
                  </p:nvCxnSpPr>
                  <p:spPr>
                    <a:xfrm>
                      <a:off x="2315680" y="3940635"/>
                      <a:ext cx="342404" cy="0"/>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50" name="Straight Arrow Connector 249">
                      <a:extLst>
                        <a:ext uri="{FF2B5EF4-FFF2-40B4-BE49-F238E27FC236}">
                          <a16:creationId xmlns:a16="http://schemas.microsoft.com/office/drawing/2014/main" id="{C074A90F-8947-106A-2C19-B63DF276EAAC}"/>
                        </a:ext>
                      </a:extLst>
                    </p:cNvPr>
                    <p:cNvCxnSpPr>
                      <a:cxnSpLocks/>
                      <a:stCxn id="274" idx="6"/>
                      <a:endCxn id="278" idx="2"/>
                    </p:cNvCxnSpPr>
                    <p:nvPr/>
                  </p:nvCxnSpPr>
                  <p:spPr>
                    <a:xfrm>
                      <a:off x="4288942" y="1828803"/>
                      <a:ext cx="342404" cy="0"/>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51" name="Straight Arrow Connector 250">
                      <a:extLst>
                        <a:ext uri="{FF2B5EF4-FFF2-40B4-BE49-F238E27FC236}">
                          <a16:creationId xmlns:a16="http://schemas.microsoft.com/office/drawing/2014/main" id="{B48D45E1-EC5D-2F17-7FDC-0661AF1CFF9B}"/>
                        </a:ext>
                      </a:extLst>
                    </p:cNvPr>
                    <p:cNvCxnSpPr>
                      <a:cxnSpLocks/>
                      <a:stCxn id="274" idx="6"/>
                      <a:endCxn id="279" idx="2"/>
                    </p:cNvCxnSpPr>
                    <p:nvPr/>
                  </p:nvCxnSpPr>
                  <p:spPr>
                    <a:xfrm>
                      <a:off x="4288942" y="1828803"/>
                      <a:ext cx="342403" cy="484909"/>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52" name="Straight Arrow Connector 251">
                      <a:extLst>
                        <a:ext uri="{FF2B5EF4-FFF2-40B4-BE49-F238E27FC236}">
                          <a16:creationId xmlns:a16="http://schemas.microsoft.com/office/drawing/2014/main" id="{9FD3A639-393A-7239-ED8B-E54BC78B957D}"/>
                        </a:ext>
                      </a:extLst>
                    </p:cNvPr>
                    <p:cNvCxnSpPr>
                      <a:cxnSpLocks/>
                      <a:stCxn id="274" idx="6"/>
                      <a:endCxn id="280" idx="2"/>
                    </p:cNvCxnSpPr>
                    <p:nvPr/>
                  </p:nvCxnSpPr>
                  <p:spPr>
                    <a:xfrm>
                      <a:off x="4288942" y="1828803"/>
                      <a:ext cx="342396" cy="1626923"/>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53" name="Straight Arrow Connector 252">
                      <a:extLst>
                        <a:ext uri="{FF2B5EF4-FFF2-40B4-BE49-F238E27FC236}">
                          <a16:creationId xmlns:a16="http://schemas.microsoft.com/office/drawing/2014/main" id="{42C33D9A-5B73-007A-5CC4-D52678C2DB78}"/>
                        </a:ext>
                      </a:extLst>
                    </p:cNvPr>
                    <p:cNvCxnSpPr>
                      <a:cxnSpLocks/>
                      <a:stCxn id="274" idx="6"/>
                      <a:endCxn id="281" idx="2"/>
                    </p:cNvCxnSpPr>
                    <p:nvPr/>
                  </p:nvCxnSpPr>
                  <p:spPr>
                    <a:xfrm>
                      <a:off x="4288942" y="1828803"/>
                      <a:ext cx="342396" cy="2111832"/>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54" name="Straight Arrow Connector 253">
                      <a:extLst>
                        <a:ext uri="{FF2B5EF4-FFF2-40B4-BE49-F238E27FC236}">
                          <a16:creationId xmlns:a16="http://schemas.microsoft.com/office/drawing/2014/main" id="{363D2F90-C247-842A-1CA2-3049B5379BA1}"/>
                        </a:ext>
                      </a:extLst>
                    </p:cNvPr>
                    <p:cNvCxnSpPr>
                      <a:cxnSpLocks/>
                      <a:stCxn id="275" idx="6"/>
                      <a:endCxn id="278" idx="2"/>
                    </p:cNvCxnSpPr>
                    <p:nvPr/>
                  </p:nvCxnSpPr>
                  <p:spPr>
                    <a:xfrm flipV="1">
                      <a:off x="4288941" y="1828803"/>
                      <a:ext cx="342405" cy="484909"/>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55" name="Straight Arrow Connector 254">
                      <a:extLst>
                        <a:ext uri="{FF2B5EF4-FFF2-40B4-BE49-F238E27FC236}">
                          <a16:creationId xmlns:a16="http://schemas.microsoft.com/office/drawing/2014/main" id="{884C5C45-7082-905F-662C-47A69724CC05}"/>
                        </a:ext>
                      </a:extLst>
                    </p:cNvPr>
                    <p:cNvCxnSpPr>
                      <a:cxnSpLocks/>
                      <a:stCxn id="275" idx="6"/>
                      <a:endCxn id="279" idx="2"/>
                    </p:cNvCxnSpPr>
                    <p:nvPr/>
                  </p:nvCxnSpPr>
                  <p:spPr>
                    <a:xfrm>
                      <a:off x="4288941" y="2313712"/>
                      <a:ext cx="342404" cy="0"/>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56" name="Straight Arrow Connector 255">
                      <a:extLst>
                        <a:ext uri="{FF2B5EF4-FFF2-40B4-BE49-F238E27FC236}">
                          <a16:creationId xmlns:a16="http://schemas.microsoft.com/office/drawing/2014/main" id="{303FD135-B683-B17D-ACFE-9D3D926ED267}"/>
                        </a:ext>
                      </a:extLst>
                    </p:cNvPr>
                    <p:cNvCxnSpPr>
                      <a:cxnSpLocks/>
                      <a:stCxn id="275" idx="6"/>
                      <a:endCxn id="280" idx="2"/>
                    </p:cNvCxnSpPr>
                    <p:nvPr/>
                  </p:nvCxnSpPr>
                  <p:spPr>
                    <a:xfrm>
                      <a:off x="4288941" y="2313712"/>
                      <a:ext cx="342397" cy="1142014"/>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57" name="Straight Arrow Connector 256">
                      <a:extLst>
                        <a:ext uri="{FF2B5EF4-FFF2-40B4-BE49-F238E27FC236}">
                          <a16:creationId xmlns:a16="http://schemas.microsoft.com/office/drawing/2014/main" id="{8768B40C-44E1-C1DF-795D-C1E812006D4E}"/>
                        </a:ext>
                      </a:extLst>
                    </p:cNvPr>
                    <p:cNvCxnSpPr>
                      <a:cxnSpLocks/>
                      <a:stCxn id="275" idx="6"/>
                      <a:endCxn id="281" idx="2"/>
                    </p:cNvCxnSpPr>
                    <p:nvPr/>
                  </p:nvCxnSpPr>
                  <p:spPr>
                    <a:xfrm>
                      <a:off x="4288941" y="2313712"/>
                      <a:ext cx="342397" cy="1626923"/>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58" name="Straight Arrow Connector 257">
                      <a:extLst>
                        <a:ext uri="{FF2B5EF4-FFF2-40B4-BE49-F238E27FC236}">
                          <a16:creationId xmlns:a16="http://schemas.microsoft.com/office/drawing/2014/main" id="{5E8B911C-F2F6-481F-7E76-CB3E7661AB27}"/>
                        </a:ext>
                      </a:extLst>
                    </p:cNvPr>
                    <p:cNvCxnSpPr>
                      <a:cxnSpLocks/>
                      <a:stCxn id="276" idx="6"/>
                      <a:endCxn id="280" idx="2"/>
                    </p:cNvCxnSpPr>
                    <p:nvPr/>
                  </p:nvCxnSpPr>
                  <p:spPr>
                    <a:xfrm>
                      <a:off x="4288934" y="3455726"/>
                      <a:ext cx="342404" cy="0"/>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59" name="Straight Arrow Connector 258">
                      <a:extLst>
                        <a:ext uri="{FF2B5EF4-FFF2-40B4-BE49-F238E27FC236}">
                          <a16:creationId xmlns:a16="http://schemas.microsoft.com/office/drawing/2014/main" id="{900CDBEB-6247-3348-2DBD-DB5E04123AC2}"/>
                        </a:ext>
                      </a:extLst>
                    </p:cNvPr>
                    <p:cNvCxnSpPr>
                      <a:cxnSpLocks/>
                      <a:stCxn id="276" idx="6"/>
                      <a:endCxn id="281" idx="2"/>
                    </p:cNvCxnSpPr>
                    <p:nvPr/>
                  </p:nvCxnSpPr>
                  <p:spPr>
                    <a:xfrm>
                      <a:off x="4288934" y="3455726"/>
                      <a:ext cx="342404" cy="484909"/>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60" name="Straight Arrow Connector 259">
                      <a:extLst>
                        <a:ext uri="{FF2B5EF4-FFF2-40B4-BE49-F238E27FC236}">
                          <a16:creationId xmlns:a16="http://schemas.microsoft.com/office/drawing/2014/main" id="{CA1DE70E-0042-526F-269D-A59AEC2ECCFC}"/>
                        </a:ext>
                      </a:extLst>
                    </p:cNvPr>
                    <p:cNvCxnSpPr>
                      <a:cxnSpLocks/>
                      <a:stCxn id="276" idx="6"/>
                      <a:endCxn id="279" idx="2"/>
                    </p:cNvCxnSpPr>
                    <p:nvPr/>
                  </p:nvCxnSpPr>
                  <p:spPr>
                    <a:xfrm flipV="1">
                      <a:off x="4288934" y="2313712"/>
                      <a:ext cx="342411" cy="1142014"/>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61" name="Straight Arrow Connector 260">
                      <a:extLst>
                        <a:ext uri="{FF2B5EF4-FFF2-40B4-BE49-F238E27FC236}">
                          <a16:creationId xmlns:a16="http://schemas.microsoft.com/office/drawing/2014/main" id="{1D313741-893D-07B7-6795-A5EAB906A95C}"/>
                        </a:ext>
                      </a:extLst>
                    </p:cNvPr>
                    <p:cNvCxnSpPr>
                      <a:cxnSpLocks/>
                      <a:stCxn id="276" idx="6"/>
                      <a:endCxn id="278" idx="2"/>
                    </p:cNvCxnSpPr>
                    <p:nvPr/>
                  </p:nvCxnSpPr>
                  <p:spPr>
                    <a:xfrm flipV="1">
                      <a:off x="4288934" y="1828803"/>
                      <a:ext cx="342412" cy="1626923"/>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62" name="Straight Arrow Connector 261">
                      <a:extLst>
                        <a:ext uri="{FF2B5EF4-FFF2-40B4-BE49-F238E27FC236}">
                          <a16:creationId xmlns:a16="http://schemas.microsoft.com/office/drawing/2014/main" id="{28E98F80-BB92-E227-F917-2791F1512C35}"/>
                        </a:ext>
                      </a:extLst>
                    </p:cNvPr>
                    <p:cNvCxnSpPr>
                      <a:cxnSpLocks/>
                      <a:stCxn id="277" idx="6"/>
                      <a:endCxn id="281" idx="2"/>
                    </p:cNvCxnSpPr>
                    <p:nvPr/>
                  </p:nvCxnSpPr>
                  <p:spPr>
                    <a:xfrm>
                      <a:off x="4288934" y="3940635"/>
                      <a:ext cx="342404" cy="0"/>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63" name="Straight Arrow Connector 262">
                      <a:extLst>
                        <a:ext uri="{FF2B5EF4-FFF2-40B4-BE49-F238E27FC236}">
                          <a16:creationId xmlns:a16="http://schemas.microsoft.com/office/drawing/2014/main" id="{8831A4CA-504B-28C8-A893-3E6F127028BB}"/>
                        </a:ext>
                      </a:extLst>
                    </p:cNvPr>
                    <p:cNvCxnSpPr>
                      <a:cxnSpLocks/>
                      <a:stCxn id="277" idx="6"/>
                      <a:endCxn id="280" idx="2"/>
                    </p:cNvCxnSpPr>
                    <p:nvPr/>
                  </p:nvCxnSpPr>
                  <p:spPr>
                    <a:xfrm flipV="1">
                      <a:off x="4288934" y="3455726"/>
                      <a:ext cx="342404" cy="484909"/>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64" name="Straight Arrow Connector 263">
                      <a:extLst>
                        <a:ext uri="{FF2B5EF4-FFF2-40B4-BE49-F238E27FC236}">
                          <a16:creationId xmlns:a16="http://schemas.microsoft.com/office/drawing/2014/main" id="{CC688902-6E7D-0E74-4BC5-26767DD5FD6E}"/>
                        </a:ext>
                      </a:extLst>
                    </p:cNvPr>
                    <p:cNvCxnSpPr>
                      <a:cxnSpLocks/>
                      <a:stCxn id="277" idx="6"/>
                      <a:endCxn id="279" idx="2"/>
                    </p:cNvCxnSpPr>
                    <p:nvPr/>
                  </p:nvCxnSpPr>
                  <p:spPr>
                    <a:xfrm flipV="1">
                      <a:off x="4288934" y="2313712"/>
                      <a:ext cx="342411" cy="1626923"/>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65" name="Straight Arrow Connector 264">
                      <a:extLst>
                        <a:ext uri="{FF2B5EF4-FFF2-40B4-BE49-F238E27FC236}">
                          <a16:creationId xmlns:a16="http://schemas.microsoft.com/office/drawing/2014/main" id="{DBD0BE54-82B6-856E-000F-34BF67697BDD}"/>
                        </a:ext>
                      </a:extLst>
                    </p:cNvPr>
                    <p:cNvCxnSpPr>
                      <a:cxnSpLocks/>
                      <a:stCxn id="277" idx="6"/>
                      <a:endCxn id="278" idx="2"/>
                    </p:cNvCxnSpPr>
                    <p:nvPr/>
                  </p:nvCxnSpPr>
                  <p:spPr>
                    <a:xfrm flipV="1">
                      <a:off x="4288934" y="1828803"/>
                      <a:ext cx="342412" cy="2111832"/>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grpSp>
              <p:sp>
                <p:nvSpPr>
                  <p:cNvPr id="221" name="TextBox 220">
                    <a:extLst>
                      <a:ext uri="{FF2B5EF4-FFF2-40B4-BE49-F238E27FC236}">
                        <a16:creationId xmlns:a16="http://schemas.microsoft.com/office/drawing/2014/main" id="{C21FE9EF-1098-4340-03D5-69F5A6144060}"/>
                      </a:ext>
                    </a:extLst>
                  </p:cNvPr>
                  <p:cNvSpPr txBox="1"/>
                  <p:nvPr/>
                </p:nvSpPr>
                <p:spPr>
                  <a:xfrm>
                    <a:off x="1878334" y="1345526"/>
                    <a:ext cx="561975" cy="276999"/>
                  </a:xfrm>
                  <a:prstGeom prst="rect">
                    <a:avLst/>
                  </a:prstGeom>
                  <a:noFill/>
                </p:spPr>
                <p:txBody>
                  <a:bodyPr wrap="square" rtlCol="0">
                    <a:spAutoFit/>
                  </a:bodyPr>
                  <a:lstStyle/>
                  <a:p>
                    <a:pPr algn="ctr"/>
                    <a:r>
                      <a:rPr lang="en-US" sz="1200" dirty="0"/>
                      <a:t>Input</a:t>
                    </a:r>
                  </a:p>
                </p:txBody>
              </p:sp>
              <p:sp>
                <p:nvSpPr>
                  <p:cNvPr id="222" name="TextBox 221">
                    <a:extLst>
                      <a:ext uri="{FF2B5EF4-FFF2-40B4-BE49-F238E27FC236}">
                        <a16:creationId xmlns:a16="http://schemas.microsoft.com/office/drawing/2014/main" id="{78E9087F-5480-1715-26B4-7906D76C0B1E}"/>
                      </a:ext>
                    </a:extLst>
                  </p:cNvPr>
                  <p:cNvSpPr txBox="1"/>
                  <p:nvPr/>
                </p:nvSpPr>
                <p:spPr>
                  <a:xfrm>
                    <a:off x="5085399" y="2421177"/>
                    <a:ext cx="702970" cy="276999"/>
                  </a:xfrm>
                  <a:prstGeom prst="rect">
                    <a:avLst/>
                  </a:prstGeom>
                  <a:noFill/>
                </p:spPr>
                <p:txBody>
                  <a:bodyPr wrap="square" rtlCol="0">
                    <a:spAutoFit/>
                  </a:bodyPr>
                  <a:lstStyle/>
                  <a:p>
                    <a:pPr algn="ctr"/>
                    <a:r>
                      <a:rPr lang="en-US" sz="1200" dirty="0"/>
                      <a:t>Output</a:t>
                    </a:r>
                  </a:p>
                </p:txBody>
              </p:sp>
              <p:sp>
                <p:nvSpPr>
                  <p:cNvPr id="223" name="TextBox 222">
                    <a:extLst>
                      <a:ext uri="{FF2B5EF4-FFF2-40B4-BE49-F238E27FC236}">
                        <a16:creationId xmlns:a16="http://schemas.microsoft.com/office/drawing/2014/main" id="{5438EFAF-EB74-D3A2-E5E1-C9966FDD87C8}"/>
                      </a:ext>
                    </a:extLst>
                  </p:cNvPr>
                  <p:cNvSpPr txBox="1"/>
                  <p:nvPr/>
                </p:nvSpPr>
                <p:spPr>
                  <a:xfrm>
                    <a:off x="2456453" y="1343953"/>
                    <a:ext cx="702970" cy="276999"/>
                  </a:xfrm>
                  <a:prstGeom prst="rect">
                    <a:avLst/>
                  </a:prstGeom>
                  <a:noFill/>
                </p:spPr>
                <p:txBody>
                  <a:bodyPr wrap="square" rtlCol="0">
                    <a:spAutoFit/>
                  </a:bodyPr>
                  <a:lstStyle/>
                  <a:p>
                    <a:pPr algn="ctr"/>
                    <a:r>
                      <a:rPr lang="en-US" sz="1200" dirty="0"/>
                      <a:t>Layer 1</a:t>
                    </a:r>
                  </a:p>
                </p:txBody>
              </p:sp>
              <p:sp>
                <p:nvSpPr>
                  <p:cNvPr id="224" name="TextBox 223">
                    <a:extLst>
                      <a:ext uri="{FF2B5EF4-FFF2-40B4-BE49-F238E27FC236}">
                        <a16:creationId xmlns:a16="http://schemas.microsoft.com/office/drawing/2014/main" id="{B7241B0D-6673-316F-1BEA-8DF4A7CFD638}"/>
                      </a:ext>
                    </a:extLst>
                  </p:cNvPr>
                  <p:cNvSpPr txBox="1"/>
                  <p:nvPr/>
                </p:nvSpPr>
                <p:spPr>
                  <a:xfrm>
                    <a:off x="3740424" y="1345525"/>
                    <a:ext cx="784304" cy="276999"/>
                  </a:xfrm>
                  <a:prstGeom prst="rect">
                    <a:avLst/>
                  </a:prstGeom>
                  <a:noFill/>
                </p:spPr>
                <p:txBody>
                  <a:bodyPr wrap="square" rtlCol="0">
                    <a:spAutoFit/>
                  </a:bodyPr>
                  <a:lstStyle/>
                  <a:p>
                    <a:pPr algn="ctr"/>
                    <a:r>
                      <a:rPr lang="en-US" sz="1200" dirty="0"/>
                      <a:t>Layer L-1</a:t>
                    </a:r>
                  </a:p>
                </p:txBody>
              </p:sp>
              <p:sp>
                <p:nvSpPr>
                  <p:cNvPr id="225" name="TextBox 224">
                    <a:extLst>
                      <a:ext uri="{FF2B5EF4-FFF2-40B4-BE49-F238E27FC236}">
                        <a16:creationId xmlns:a16="http://schemas.microsoft.com/office/drawing/2014/main" id="{047DAB3F-ADC7-AC8D-337B-AB42D1C7F3B0}"/>
                      </a:ext>
                    </a:extLst>
                  </p:cNvPr>
                  <p:cNvSpPr txBox="1"/>
                  <p:nvPr/>
                </p:nvSpPr>
                <p:spPr>
                  <a:xfrm>
                    <a:off x="4391587" y="1343489"/>
                    <a:ext cx="784304" cy="276999"/>
                  </a:xfrm>
                  <a:prstGeom prst="rect">
                    <a:avLst/>
                  </a:prstGeom>
                  <a:noFill/>
                </p:spPr>
                <p:txBody>
                  <a:bodyPr wrap="square" rtlCol="0">
                    <a:spAutoFit/>
                  </a:bodyPr>
                  <a:lstStyle/>
                  <a:p>
                    <a:pPr algn="ctr"/>
                    <a:r>
                      <a:rPr lang="en-US" sz="1200" dirty="0"/>
                      <a:t>Layer L</a:t>
                    </a:r>
                  </a:p>
                </p:txBody>
              </p:sp>
              <p:sp>
                <p:nvSpPr>
                  <p:cNvPr id="226" name="TextBox 225">
                    <a:extLst>
                      <a:ext uri="{FF2B5EF4-FFF2-40B4-BE49-F238E27FC236}">
                        <a16:creationId xmlns:a16="http://schemas.microsoft.com/office/drawing/2014/main" id="{F161ACE2-C94D-596A-2BE1-A997689526E9}"/>
                      </a:ext>
                    </a:extLst>
                  </p:cNvPr>
                  <p:cNvSpPr txBox="1"/>
                  <p:nvPr/>
                </p:nvSpPr>
                <p:spPr>
                  <a:xfrm>
                    <a:off x="2246198" y="4132663"/>
                    <a:ext cx="619629" cy="276999"/>
                  </a:xfrm>
                  <a:prstGeom prst="rect">
                    <a:avLst/>
                  </a:prstGeom>
                  <a:noFill/>
                </p:spPr>
                <p:txBody>
                  <a:bodyPr wrap="square" rtlCol="0">
                    <a:spAutoFit/>
                  </a:bodyPr>
                  <a:lstStyle/>
                  <a:p>
                    <a:pPr algn="ctr"/>
                    <a:r>
                      <a:rPr lang="en-US" sz="1200" dirty="0">
                        <a:solidFill>
                          <a:srgbClr val="0000FF"/>
                        </a:solidFill>
                      </a:rPr>
                      <a:t>W*</a:t>
                    </a:r>
                    <a:r>
                      <a:rPr lang="en-US" sz="1200" baseline="30000" dirty="0">
                        <a:solidFill>
                          <a:srgbClr val="0000FF"/>
                        </a:solidFill>
                      </a:rPr>
                      <a:t>(0)</a:t>
                    </a:r>
                  </a:p>
                </p:txBody>
              </p:sp>
              <p:sp>
                <p:nvSpPr>
                  <p:cNvPr id="227" name="TextBox 226">
                    <a:extLst>
                      <a:ext uri="{FF2B5EF4-FFF2-40B4-BE49-F238E27FC236}">
                        <a16:creationId xmlns:a16="http://schemas.microsoft.com/office/drawing/2014/main" id="{A252FF71-AC7E-91E7-AD2C-207DDC60D7D0}"/>
                      </a:ext>
                    </a:extLst>
                  </p:cNvPr>
                  <p:cNvSpPr txBox="1"/>
                  <p:nvPr/>
                </p:nvSpPr>
                <p:spPr>
                  <a:xfrm>
                    <a:off x="4074687" y="4132662"/>
                    <a:ext cx="651163" cy="276999"/>
                  </a:xfrm>
                  <a:prstGeom prst="rect">
                    <a:avLst/>
                  </a:prstGeom>
                  <a:noFill/>
                </p:spPr>
                <p:txBody>
                  <a:bodyPr wrap="square" rtlCol="0">
                    <a:spAutoFit/>
                  </a:bodyPr>
                  <a:lstStyle/>
                  <a:p>
                    <a:pPr algn="ctr"/>
                    <a:r>
                      <a:rPr lang="en-US" sz="1200" dirty="0">
                        <a:solidFill>
                          <a:srgbClr val="0000FF"/>
                        </a:solidFill>
                      </a:rPr>
                      <a:t>W*</a:t>
                    </a:r>
                    <a:r>
                      <a:rPr lang="en-US" sz="1200" baseline="30000" dirty="0">
                        <a:solidFill>
                          <a:srgbClr val="0000FF"/>
                        </a:solidFill>
                      </a:rPr>
                      <a:t>(L-1)</a:t>
                    </a:r>
                  </a:p>
                </p:txBody>
              </p:sp>
              <p:sp>
                <p:nvSpPr>
                  <p:cNvPr id="228" name="TextBox 227">
                    <a:extLst>
                      <a:ext uri="{FF2B5EF4-FFF2-40B4-BE49-F238E27FC236}">
                        <a16:creationId xmlns:a16="http://schemas.microsoft.com/office/drawing/2014/main" id="{A4CF1866-DFD7-72F8-62CA-9CFBFEFBC4F7}"/>
                      </a:ext>
                    </a:extLst>
                  </p:cNvPr>
                  <p:cNvSpPr txBox="1"/>
                  <p:nvPr/>
                </p:nvSpPr>
                <p:spPr>
                  <a:xfrm>
                    <a:off x="4814651" y="4132661"/>
                    <a:ext cx="541495" cy="276999"/>
                  </a:xfrm>
                  <a:prstGeom prst="rect">
                    <a:avLst/>
                  </a:prstGeom>
                  <a:noFill/>
                </p:spPr>
                <p:txBody>
                  <a:bodyPr wrap="square" rtlCol="0">
                    <a:spAutoFit/>
                  </a:bodyPr>
                  <a:lstStyle/>
                  <a:p>
                    <a:pPr algn="ctr"/>
                    <a:r>
                      <a:rPr lang="en-US" sz="1200" dirty="0">
                        <a:solidFill>
                          <a:srgbClr val="FF0000"/>
                        </a:solidFill>
                      </a:rPr>
                      <a:t>W</a:t>
                    </a:r>
                    <a:r>
                      <a:rPr lang="en-US" sz="1200" baseline="30000" dirty="0">
                        <a:solidFill>
                          <a:srgbClr val="FF0000"/>
                        </a:solidFill>
                      </a:rPr>
                      <a:t>(L)</a:t>
                    </a:r>
                  </a:p>
                </p:txBody>
              </p:sp>
            </p:grpSp>
            <p:sp>
              <p:nvSpPr>
                <p:cNvPr id="216" name="TextBox 215">
                  <a:extLst>
                    <a:ext uri="{FF2B5EF4-FFF2-40B4-BE49-F238E27FC236}">
                      <a16:creationId xmlns:a16="http://schemas.microsoft.com/office/drawing/2014/main" id="{C3CF7CAB-22AB-4FFF-FE8D-B17B531A2FD7}"/>
                    </a:ext>
                  </a:extLst>
                </p:cNvPr>
                <p:cNvSpPr txBox="1"/>
                <p:nvPr/>
              </p:nvSpPr>
              <p:spPr>
                <a:xfrm>
                  <a:off x="1936036" y="1690306"/>
                  <a:ext cx="481366" cy="276999"/>
                </a:xfrm>
                <a:prstGeom prst="rect">
                  <a:avLst/>
                </a:prstGeom>
                <a:noFill/>
              </p:spPr>
              <p:txBody>
                <a:bodyPr wrap="square" rtlCol="0">
                  <a:spAutoFit/>
                </a:bodyPr>
                <a:lstStyle/>
                <a:p>
                  <a:pPr algn="ctr"/>
                  <a:r>
                    <a:rPr lang="en-US" sz="1200" dirty="0"/>
                    <a:t>x</a:t>
                  </a:r>
                  <a:r>
                    <a:rPr lang="en-US" sz="1200" baseline="-25000" dirty="0"/>
                    <a:t>1</a:t>
                  </a:r>
                  <a:r>
                    <a:rPr lang="en-US" sz="1200" baseline="30000" dirty="0"/>
                    <a:t>(B)</a:t>
                  </a:r>
                </a:p>
              </p:txBody>
            </p:sp>
            <p:sp>
              <p:nvSpPr>
                <p:cNvPr id="217" name="TextBox 216">
                  <a:extLst>
                    <a:ext uri="{FF2B5EF4-FFF2-40B4-BE49-F238E27FC236}">
                      <a16:creationId xmlns:a16="http://schemas.microsoft.com/office/drawing/2014/main" id="{EA2EDEFC-15D3-A2B1-B774-7CCEC778F53F}"/>
                    </a:ext>
                  </a:extLst>
                </p:cNvPr>
                <p:cNvSpPr txBox="1"/>
                <p:nvPr/>
              </p:nvSpPr>
              <p:spPr>
                <a:xfrm>
                  <a:off x="1939369" y="2157901"/>
                  <a:ext cx="481366" cy="276999"/>
                </a:xfrm>
                <a:prstGeom prst="rect">
                  <a:avLst/>
                </a:prstGeom>
                <a:noFill/>
              </p:spPr>
              <p:txBody>
                <a:bodyPr wrap="square" rtlCol="0">
                  <a:spAutoFit/>
                </a:bodyPr>
                <a:lstStyle/>
                <a:p>
                  <a:pPr algn="ctr"/>
                  <a:r>
                    <a:rPr lang="en-US" sz="1200" dirty="0"/>
                    <a:t>x</a:t>
                  </a:r>
                  <a:r>
                    <a:rPr lang="en-US" sz="1200" baseline="-25000" dirty="0"/>
                    <a:t>2</a:t>
                  </a:r>
                  <a:r>
                    <a:rPr lang="en-US" sz="1200" baseline="30000" dirty="0"/>
                    <a:t>(B)</a:t>
                  </a:r>
                </a:p>
              </p:txBody>
            </p:sp>
            <p:sp>
              <p:nvSpPr>
                <p:cNvPr id="218" name="TextBox 217">
                  <a:extLst>
                    <a:ext uri="{FF2B5EF4-FFF2-40B4-BE49-F238E27FC236}">
                      <a16:creationId xmlns:a16="http://schemas.microsoft.com/office/drawing/2014/main" id="{C5AC5765-D4B4-8038-CFAC-65EF3CC08870}"/>
                    </a:ext>
                  </a:extLst>
                </p:cNvPr>
                <p:cNvSpPr txBox="1"/>
                <p:nvPr/>
              </p:nvSpPr>
              <p:spPr>
                <a:xfrm>
                  <a:off x="1897872" y="3327622"/>
                  <a:ext cx="549736" cy="276999"/>
                </a:xfrm>
                <a:prstGeom prst="rect">
                  <a:avLst/>
                </a:prstGeom>
                <a:noFill/>
              </p:spPr>
              <p:txBody>
                <a:bodyPr wrap="square" rtlCol="0">
                  <a:spAutoFit/>
                </a:bodyPr>
                <a:lstStyle/>
                <a:p>
                  <a:pPr algn="ctr"/>
                  <a:r>
                    <a:rPr lang="en-US" sz="1200" dirty="0"/>
                    <a:t>x</a:t>
                  </a:r>
                  <a:r>
                    <a:rPr lang="en-US" sz="1200" baseline="-25000" dirty="0"/>
                    <a:t>N-1</a:t>
                  </a:r>
                  <a:r>
                    <a:rPr lang="en-US" sz="1200" baseline="30000" dirty="0"/>
                    <a:t>(B)</a:t>
                  </a:r>
                </a:p>
              </p:txBody>
            </p:sp>
            <p:sp>
              <p:nvSpPr>
                <p:cNvPr id="219" name="TextBox 218">
                  <a:extLst>
                    <a:ext uri="{FF2B5EF4-FFF2-40B4-BE49-F238E27FC236}">
                      <a16:creationId xmlns:a16="http://schemas.microsoft.com/office/drawing/2014/main" id="{B4B9B2AD-0C14-5CE8-FFA1-4B592301AE98}"/>
                    </a:ext>
                  </a:extLst>
                </p:cNvPr>
                <p:cNvSpPr txBox="1"/>
                <p:nvPr/>
              </p:nvSpPr>
              <p:spPr>
                <a:xfrm>
                  <a:off x="1910397" y="3791740"/>
                  <a:ext cx="549736" cy="276999"/>
                </a:xfrm>
                <a:prstGeom prst="rect">
                  <a:avLst/>
                </a:prstGeom>
                <a:noFill/>
              </p:spPr>
              <p:txBody>
                <a:bodyPr wrap="square" rtlCol="0">
                  <a:spAutoFit/>
                </a:bodyPr>
                <a:lstStyle/>
                <a:p>
                  <a:pPr algn="ctr"/>
                  <a:r>
                    <a:rPr lang="en-US" sz="1200" dirty="0" err="1"/>
                    <a:t>x</a:t>
                  </a:r>
                  <a:r>
                    <a:rPr lang="en-US" sz="1200" baseline="-25000" dirty="0" err="1"/>
                    <a:t>N</a:t>
                  </a:r>
                  <a:r>
                    <a:rPr lang="en-US" sz="1200" baseline="30000" dirty="0"/>
                    <a:t>(B)</a:t>
                  </a:r>
                </a:p>
              </p:txBody>
            </p:sp>
          </p:grpSp>
          <mc:AlternateContent xmlns:mc="http://schemas.openxmlformats.org/markup-compatibility/2006" xmlns:a14="http://schemas.microsoft.com/office/drawing/2010/main">
            <mc:Choice Requires="a14">
              <p:sp>
                <p:nvSpPr>
                  <p:cNvPr id="214" name="TextBox 213">
                    <a:extLst>
                      <a:ext uri="{FF2B5EF4-FFF2-40B4-BE49-F238E27FC236}">
                        <a16:creationId xmlns:a16="http://schemas.microsoft.com/office/drawing/2014/main" id="{5A14D4C6-193D-43F7-6F8F-484A5A749679}"/>
                      </a:ext>
                    </a:extLst>
                  </p:cNvPr>
                  <p:cNvSpPr txBox="1"/>
                  <p:nvPr/>
                </p:nvSpPr>
                <p:spPr>
                  <a:xfrm>
                    <a:off x="9758849" y="3321113"/>
                    <a:ext cx="313996" cy="23904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US" sz="1200" b="0" i="1" smtClean="0">
                                  <a:solidFill>
                                    <a:srgbClr val="FF0000"/>
                                  </a:solidFill>
                                  <a:latin typeface="Cambria Math" panose="02040503050406030204" pitchFamily="18" charset="0"/>
                                </a:rPr>
                              </m:ctrlPr>
                            </m:sSubSupPr>
                            <m:e>
                              <m:acc>
                                <m:accPr>
                                  <m:chr m:val="̂"/>
                                  <m:ctrlPr>
                                    <a:rPr lang="en-US" sz="1200" b="0" i="1" smtClean="0">
                                      <a:solidFill>
                                        <a:srgbClr val="FF0000"/>
                                      </a:solidFill>
                                      <a:latin typeface="Cambria Math" panose="02040503050406030204" pitchFamily="18" charset="0"/>
                                    </a:rPr>
                                  </m:ctrlPr>
                                </m:accPr>
                                <m:e>
                                  <m:r>
                                    <a:rPr lang="en-US" sz="1200" b="0" i="1" smtClean="0">
                                      <a:solidFill>
                                        <a:srgbClr val="FF0000"/>
                                      </a:solidFill>
                                      <a:latin typeface="Cambria Math" panose="02040503050406030204" pitchFamily="18" charset="0"/>
                                    </a:rPr>
                                    <m:t>𝑌</m:t>
                                  </m:r>
                                </m:e>
                              </m:acc>
                            </m:e>
                            <m:sub>
                              <m:r>
                                <a:rPr lang="en-US" sz="1200" b="0" i="1" smtClean="0">
                                  <a:solidFill>
                                    <a:srgbClr val="FF0000"/>
                                  </a:solidFill>
                                  <a:latin typeface="Cambria Math" panose="02040503050406030204" pitchFamily="18" charset="0"/>
                                </a:rPr>
                                <m:t>𝑇𝐹</m:t>
                              </m:r>
                            </m:sub>
                            <m:sup>
                              <m:r>
                                <a:rPr lang="en-US" sz="1200" b="0" i="1" smtClean="0">
                                  <a:solidFill>
                                    <a:srgbClr val="FF0000"/>
                                  </a:solidFill>
                                  <a:latin typeface="Cambria Math" panose="02040503050406030204" pitchFamily="18" charset="0"/>
                                </a:rPr>
                                <m:t>(</m:t>
                              </m:r>
                              <m:r>
                                <a:rPr lang="en-US" sz="1200" b="0" i="1" smtClean="0">
                                  <a:solidFill>
                                    <a:srgbClr val="FF0000"/>
                                  </a:solidFill>
                                  <a:latin typeface="Cambria Math" panose="02040503050406030204" pitchFamily="18" charset="0"/>
                                </a:rPr>
                                <m:t>𝐵</m:t>
                              </m:r>
                              <m:r>
                                <a:rPr lang="en-US" sz="1200" b="0" i="1" smtClean="0">
                                  <a:solidFill>
                                    <a:srgbClr val="FF0000"/>
                                  </a:solidFill>
                                  <a:latin typeface="Cambria Math" panose="02040503050406030204" pitchFamily="18" charset="0"/>
                                </a:rPr>
                                <m:t>)</m:t>
                              </m:r>
                            </m:sup>
                          </m:sSubSup>
                        </m:oMath>
                      </m:oMathPara>
                    </a14:m>
                    <a:endParaRPr lang="en-US" sz="1200" dirty="0"/>
                  </a:p>
                </p:txBody>
              </p:sp>
            </mc:Choice>
            <mc:Fallback xmlns="">
              <p:sp>
                <p:nvSpPr>
                  <p:cNvPr id="107" name="TextBox 106">
                    <a:extLst>
                      <a:ext uri="{FF2B5EF4-FFF2-40B4-BE49-F238E27FC236}">
                        <a16:creationId xmlns:a16="http://schemas.microsoft.com/office/drawing/2014/main" id="{E848AF21-6040-0A11-0739-D8A714C4EC36}"/>
                      </a:ext>
                    </a:extLst>
                  </p:cNvPr>
                  <p:cNvSpPr txBox="1">
                    <a:spLocks noRot="1" noChangeAspect="1" noMove="1" noResize="1" noEditPoints="1" noAdjustHandles="1" noChangeArrowheads="1" noChangeShapeType="1" noTextEdit="1"/>
                  </p:cNvSpPr>
                  <p:nvPr/>
                </p:nvSpPr>
                <p:spPr>
                  <a:xfrm>
                    <a:off x="9758849" y="3321113"/>
                    <a:ext cx="313996" cy="239040"/>
                  </a:xfrm>
                  <a:prstGeom prst="rect">
                    <a:avLst/>
                  </a:prstGeom>
                  <a:blipFill>
                    <a:blip r:embed="rId4"/>
                    <a:stretch>
                      <a:fillRect l="-11765" t="-7692" r="-15686" b="-12821"/>
                    </a:stretch>
                  </a:blipFill>
                </p:spPr>
                <p:txBody>
                  <a:bodyPr/>
                  <a:lstStyle/>
                  <a:p>
                    <a:r>
                      <a:rPr lang="en-US">
                        <a:noFill/>
                      </a:rPr>
                      <a:t> </a:t>
                    </a:r>
                  </a:p>
                </p:txBody>
              </p:sp>
            </mc:Fallback>
          </mc:AlternateContent>
        </p:grpSp>
        <p:sp>
          <p:nvSpPr>
            <p:cNvPr id="212" name="Rectangle: Rounded Corners 211">
              <a:extLst>
                <a:ext uri="{FF2B5EF4-FFF2-40B4-BE49-F238E27FC236}">
                  <a16:creationId xmlns:a16="http://schemas.microsoft.com/office/drawing/2014/main" id="{F07CB992-5EAB-ADBB-2CF6-29CE525E9247}"/>
                </a:ext>
              </a:extLst>
            </p:cNvPr>
            <p:cNvSpPr/>
            <p:nvPr/>
          </p:nvSpPr>
          <p:spPr>
            <a:xfrm>
              <a:off x="9104507" y="1871503"/>
              <a:ext cx="1180801" cy="2512173"/>
            </a:xfrm>
            <a:prstGeom prst="roundRect">
              <a:avLst/>
            </a:prstGeom>
            <a:solidFill>
              <a:srgbClr val="CCFFCC">
                <a:alpha val="49804"/>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5" name="TextBox 314">
            <a:extLst>
              <a:ext uri="{FF2B5EF4-FFF2-40B4-BE49-F238E27FC236}">
                <a16:creationId xmlns:a16="http://schemas.microsoft.com/office/drawing/2014/main" id="{FD291AF7-F26E-7C7D-2E53-2195A4F1128A}"/>
              </a:ext>
            </a:extLst>
          </p:cNvPr>
          <p:cNvSpPr txBox="1"/>
          <p:nvPr/>
        </p:nvSpPr>
        <p:spPr>
          <a:xfrm>
            <a:off x="4562278" y="515933"/>
            <a:ext cx="5573907" cy="338554"/>
          </a:xfrm>
          <a:prstGeom prst="rect">
            <a:avLst/>
          </a:prstGeom>
          <a:noFill/>
        </p:spPr>
        <p:txBody>
          <a:bodyPr wrap="square" rtlCol="0">
            <a:spAutoFit/>
          </a:bodyPr>
          <a:lstStyle/>
          <a:p>
            <a:r>
              <a:rPr lang="en-US" sz="1600" dirty="0">
                <a:solidFill>
                  <a:srgbClr val="0000FF"/>
                </a:solidFill>
                <a:latin typeface="Arial" panose="020B0604020202020204" pitchFamily="34" charset="0"/>
                <a:cs typeface="Arial" panose="020B0604020202020204" pitchFamily="34" charset="0"/>
              </a:rPr>
              <a:t>[Measure 1] Fully Connected Layer-based Distance</a:t>
            </a:r>
          </a:p>
        </p:txBody>
      </p:sp>
      <p:sp>
        <p:nvSpPr>
          <p:cNvPr id="316" name="TextBox 315">
            <a:extLst>
              <a:ext uri="{FF2B5EF4-FFF2-40B4-BE49-F238E27FC236}">
                <a16:creationId xmlns:a16="http://schemas.microsoft.com/office/drawing/2014/main" id="{B55B55AA-6DFC-50D7-92F5-D503F84F7DE0}"/>
              </a:ext>
            </a:extLst>
          </p:cNvPr>
          <p:cNvSpPr txBox="1"/>
          <p:nvPr/>
        </p:nvSpPr>
        <p:spPr>
          <a:xfrm>
            <a:off x="4562278" y="3783336"/>
            <a:ext cx="4933180" cy="338554"/>
          </a:xfrm>
          <a:prstGeom prst="rect">
            <a:avLst/>
          </a:prstGeom>
          <a:noFill/>
        </p:spPr>
        <p:txBody>
          <a:bodyPr wrap="square" rtlCol="0">
            <a:spAutoFit/>
          </a:bodyPr>
          <a:lstStyle/>
          <a:p>
            <a:r>
              <a:rPr lang="en-US" sz="1600" dirty="0">
                <a:solidFill>
                  <a:srgbClr val="0000FF"/>
                </a:solidFill>
                <a:latin typeface="Arial" panose="020B0604020202020204" pitchFamily="34" charset="0"/>
                <a:cs typeface="Arial" panose="020B0604020202020204" pitchFamily="34" charset="0"/>
              </a:rPr>
              <a:t>[Measure 2] Transfer Learning-Based Distance</a:t>
            </a:r>
          </a:p>
        </p:txBody>
      </p:sp>
      <mc:AlternateContent xmlns:mc="http://schemas.openxmlformats.org/markup-compatibility/2006" xmlns:a14="http://schemas.microsoft.com/office/drawing/2010/main">
        <mc:Choice Requires="a14">
          <p:sp>
            <p:nvSpPr>
              <p:cNvPr id="317" name="TextBox 316">
                <a:extLst>
                  <a:ext uri="{FF2B5EF4-FFF2-40B4-BE49-F238E27FC236}">
                    <a16:creationId xmlns:a16="http://schemas.microsoft.com/office/drawing/2014/main" id="{39E519BE-4171-17B2-854D-2FF5E20E641C}"/>
                  </a:ext>
                </a:extLst>
              </p:cNvPr>
              <p:cNvSpPr txBox="1"/>
              <p:nvPr/>
            </p:nvSpPr>
            <p:spPr>
              <a:xfrm>
                <a:off x="8135908" y="5625331"/>
                <a:ext cx="1968039" cy="27642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200" i="1" smtClean="0">
                              <a:latin typeface="Cambria Math" panose="02040503050406030204" pitchFamily="18" charset="0"/>
                            </a:rPr>
                          </m:ctrlPr>
                        </m:sSubPr>
                        <m:e>
                          <m:r>
                            <a:rPr lang="en-US" sz="1200" b="0" i="1" smtClean="0">
                              <a:latin typeface="Cambria Math" panose="02040503050406030204" pitchFamily="18" charset="0"/>
                            </a:rPr>
                            <m:t>𝑓</m:t>
                          </m:r>
                        </m:e>
                        <m:sub>
                          <m:r>
                            <a:rPr lang="en-US" sz="1200" b="0" i="1" smtClean="0">
                              <a:latin typeface="Cambria Math" panose="02040503050406030204" pitchFamily="18" charset="0"/>
                            </a:rPr>
                            <m:t>𝐴</m:t>
                          </m:r>
                        </m:sub>
                      </m:sSub>
                      <m:d>
                        <m:dPr>
                          <m:ctrlPr>
                            <a:rPr lang="en-US" sz="1200" i="1" smtClean="0">
                              <a:latin typeface="Cambria Math" panose="02040503050406030204" pitchFamily="18" charset="0"/>
                            </a:rPr>
                          </m:ctrlPr>
                        </m:dPr>
                        <m:e>
                          <m:sSub>
                            <m:sSubPr>
                              <m:ctrlPr>
                                <a:rPr lang="en-US" sz="1200" i="1" smtClean="0">
                                  <a:latin typeface="Cambria Math" panose="02040503050406030204" pitchFamily="18" charset="0"/>
                                </a:rPr>
                              </m:ctrlPr>
                            </m:sSubPr>
                            <m:e>
                              <m:r>
                                <a:rPr lang="en-US" sz="1200" b="0" i="1" smtClean="0">
                                  <a:latin typeface="Cambria Math" panose="02040503050406030204" pitchFamily="18" charset="0"/>
                                </a:rPr>
                                <m:t>𝑥</m:t>
                              </m:r>
                            </m:e>
                            <m:sub>
                              <m:r>
                                <a:rPr lang="en-US" sz="1200" b="0" i="1" smtClean="0">
                                  <a:latin typeface="Cambria Math" panose="02040503050406030204" pitchFamily="18" charset="0"/>
                                </a:rPr>
                                <m:t>𝐵</m:t>
                              </m:r>
                            </m:sub>
                          </m:sSub>
                          <m:r>
                            <a:rPr lang="en-US" sz="1200" b="0" i="1" smtClean="0">
                              <a:latin typeface="Cambria Math" panose="02040503050406030204" pitchFamily="18" charset="0"/>
                            </a:rPr>
                            <m:t>;</m:t>
                          </m:r>
                          <m:sSubSup>
                            <m:sSubSupPr>
                              <m:ctrlPr>
                                <a:rPr lang="en-US" sz="1200" b="0" i="1" smtClean="0">
                                  <a:solidFill>
                                    <a:srgbClr val="0000FF"/>
                                  </a:solidFill>
                                  <a:latin typeface="Cambria Math" panose="02040503050406030204" pitchFamily="18" charset="0"/>
                                </a:rPr>
                              </m:ctrlPr>
                            </m:sSubSupPr>
                            <m:e>
                              <m:r>
                                <a:rPr lang="en-US" sz="1200" b="0" i="1" smtClean="0">
                                  <a:solidFill>
                                    <a:srgbClr val="0000FF"/>
                                  </a:solidFill>
                                  <a:latin typeface="Cambria Math" panose="02040503050406030204" pitchFamily="18" charset="0"/>
                                </a:rPr>
                                <m:t>𝑤</m:t>
                              </m:r>
                            </m:e>
                            <m:sub>
                              <m:r>
                                <a:rPr lang="en-US" sz="1200" b="0" i="1" smtClean="0">
                                  <a:solidFill>
                                    <a:srgbClr val="0000FF"/>
                                  </a:solidFill>
                                  <a:latin typeface="Cambria Math" panose="02040503050406030204" pitchFamily="18" charset="0"/>
                                </a:rPr>
                                <m:t>𝐴</m:t>
                              </m:r>
                            </m:sub>
                            <m:sup>
                              <m:r>
                                <a:rPr lang="en-US" sz="1200" b="0" i="1" smtClean="0">
                                  <a:solidFill>
                                    <a:srgbClr val="0000FF"/>
                                  </a:solidFill>
                                  <a:latin typeface="Cambria Math" panose="02040503050406030204" pitchFamily="18" charset="0"/>
                                </a:rPr>
                                <m:t>(0)</m:t>
                              </m:r>
                            </m:sup>
                          </m:sSubSup>
                          <m:r>
                            <a:rPr lang="en-US" sz="1200" b="0" i="1" smtClean="0">
                              <a:latin typeface="Cambria Math" panose="02040503050406030204" pitchFamily="18" charset="0"/>
                            </a:rPr>
                            <m:t>,</m:t>
                          </m:r>
                          <m:r>
                            <a:rPr lang="en-US" sz="1200" b="0" i="1" smtClean="0">
                              <a:solidFill>
                                <a:srgbClr val="0000FF"/>
                              </a:solidFill>
                              <a:latin typeface="Cambria Math" panose="02040503050406030204" pitchFamily="18" charset="0"/>
                              <a:ea typeface="Cambria Math" panose="02040503050406030204" pitchFamily="18" charset="0"/>
                            </a:rPr>
                            <m:t>⋯</m:t>
                          </m:r>
                          <m:r>
                            <a:rPr lang="en-US" sz="1200" b="0" i="1" smtClean="0">
                              <a:latin typeface="Cambria Math" panose="02040503050406030204" pitchFamily="18" charset="0"/>
                              <a:ea typeface="Cambria Math" panose="02040503050406030204" pitchFamily="18" charset="0"/>
                            </a:rPr>
                            <m:t>,</m:t>
                          </m:r>
                          <m:sSubSup>
                            <m:sSubSupPr>
                              <m:ctrlPr>
                                <a:rPr lang="en-US" sz="1200" i="1" smtClean="0">
                                  <a:solidFill>
                                    <a:srgbClr val="FF0000"/>
                                  </a:solidFill>
                                  <a:latin typeface="Cambria Math" panose="02040503050406030204" pitchFamily="18" charset="0"/>
                                </a:rPr>
                              </m:ctrlPr>
                            </m:sSubSupPr>
                            <m:e>
                              <m:r>
                                <a:rPr lang="en-US" sz="1200" i="1">
                                  <a:solidFill>
                                    <a:srgbClr val="FF0000"/>
                                  </a:solidFill>
                                  <a:latin typeface="Cambria Math" panose="02040503050406030204" pitchFamily="18" charset="0"/>
                                </a:rPr>
                                <m:t>𝑤</m:t>
                              </m:r>
                            </m:e>
                            <m:sub>
                              <m:r>
                                <a:rPr lang="en-US" sz="1200" b="0" i="1" smtClean="0">
                                  <a:solidFill>
                                    <a:srgbClr val="FF0000"/>
                                  </a:solidFill>
                                  <a:latin typeface="Cambria Math" panose="02040503050406030204" pitchFamily="18" charset="0"/>
                                </a:rPr>
                                <m:t>𝐵</m:t>
                              </m:r>
                            </m:sub>
                            <m:sup>
                              <m:r>
                                <a:rPr lang="en-US" sz="1200" i="1">
                                  <a:solidFill>
                                    <a:srgbClr val="FF0000"/>
                                  </a:solidFill>
                                  <a:latin typeface="Cambria Math" panose="02040503050406030204" pitchFamily="18" charset="0"/>
                                </a:rPr>
                                <m:t>(</m:t>
                              </m:r>
                              <m:r>
                                <a:rPr lang="en-US" sz="1200" b="0" i="1" smtClean="0">
                                  <a:solidFill>
                                    <a:srgbClr val="FF0000"/>
                                  </a:solidFill>
                                  <a:latin typeface="Cambria Math" panose="02040503050406030204" pitchFamily="18" charset="0"/>
                                </a:rPr>
                                <m:t>𝐿</m:t>
                              </m:r>
                              <m:r>
                                <a:rPr lang="en-US" sz="1200" i="1">
                                  <a:solidFill>
                                    <a:srgbClr val="FF0000"/>
                                  </a:solidFill>
                                  <a:latin typeface="Cambria Math" panose="02040503050406030204" pitchFamily="18" charset="0"/>
                                </a:rPr>
                                <m:t>)</m:t>
                              </m:r>
                            </m:sup>
                          </m:sSubSup>
                        </m:e>
                      </m:d>
                      <m:r>
                        <a:rPr lang="en-US" sz="1200" b="0" i="1" smtClean="0">
                          <a:latin typeface="Cambria Math" panose="02040503050406030204" pitchFamily="18" charset="0"/>
                        </a:rPr>
                        <m:t>=</m:t>
                      </m:r>
                      <m:sSub>
                        <m:sSubPr>
                          <m:ctrlPr>
                            <a:rPr lang="en-US" sz="1200" b="0" i="1" smtClean="0">
                              <a:latin typeface="Cambria Math" panose="02040503050406030204" pitchFamily="18" charset="0"/>
                            </a:rPr>
                          </m:ctrlPr>
                        </m:sSubPr>
                        <m:e>
                          <m:acc>
                            <m:accPr>
                              <m:chr m:val="̂"/>
                              <m:ctrlPr>
                                <a:rPr lang="en-US" sz="1200" i="1">
                                  <a:latin typeface="Cambria Math" panose="02040503050406030204" pitchFamily="18" charset="0"/>
                                </a:rPr>
                              </m:ctrlPr>
                            </m:accPr>
                            <m:e>
                              <m:r>
                                <a:rPr lang="en-US" sz="1200" i="1">
                                  <a:latin typeface="Cambria Math" panose="02040503050406030204" pitchFamily="18" charset="0"/>
                                </a:rPr>
                                <m:t>𝑦</m:t>
                              </m:r>
                            </m:e>
                          </m:acc>
                        </m:e>
                        <m:sub>
                          <m:r>
                            <a:rPr lang="en-US" sz="1200" b="0" i="1" smtClean="0">
                              <a:latin typeface="Cambria Math" panose="02040503050406030204" pitchFamily="18" charset="0"/>
                            </a:rPr>
                            <m:t>𝑇𝐹</m:t>
                          </m:r>
                          <m:r>
                            <a:rPr lang="en-US" sz="1200" b="0" i="1" smtClean="0">
                              <a:latin typeface="Cambria Math" panose="02040503050406030204" pitchFamily="18" charset="0"/>
                            </a:rPr>
                            <m:t>,</m:t>
                          </m:r>
                          <m:r>
                            <a:rPr lang="en-US" sz="1200" b="0" i="1" smtClean="0">
                              <a:latin typeface="Cambria Math" panose="02040503050406030204" pitchFamily="18" charset="0"/>
                            </a:rPr>
                            <m:t>𝐵</m:t>
                          </m:r>
                        </m:sub>
                      </m:sSub>
                    </m:oMath>
                  </m:oMathPara>
                </a14:m>
                <a:endParaRPr lang="en-US" sz="1200" dirty="0"/>
              </a:p>
            </p:txBody>
          </p:sp>
        </mc:Choice>
        <mc:Fallback xmlns="">
          <p:sp>
            <p:nvSpPr>
              <p:cNvPr id="317" name="TextBox 316">
                <a:extLst>
                  <a:ext uri="{FF2B5EF4-FFF2-40B4-BE49-F238E27FC236}">
                    <a16:creationId xmlns:a16="http://schemas.microsoft.com/office/drawing/2014/main" id="{39E519BE-4171-17B2-854D-2FF5E20E641C}"/>
                  </a:ext>
                </a:extLst>
              </p:cNvPr>
              <p:cNvSpPr txBox="1">
                <a:spLocks noRot="1" noChangeAspect="1" noMove="1" noResize="1" noEditPoints="1" noAdjustHandles="1" noChangeArrowheads="1" noChangeShapeType="1" noTextEdit="1"/>
              </p:cNvSpPr>
              <p:nvPr/>
            </p:nvSpPr>
            <p:spPr>
              <a:xfrm>
                <a:off x="8135908" y="5625331"/>
                <a:ext cx="1968039" cy="276422"/>
              </a:xfrm>
              <a:prstGeom prst="rect">
                <a:avLst/>
              </a:prstGeom>
              <a:blipFill>
                <a:blip r:embed="rId5"/>
                <a:stretch>
                  <a:fillRect l="-2484" r="-311" b="-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8" name="TextBox 317">
                <a:extLst>
                  <a:ext uri="{FF2B5EF4-FFF2-40B4-BE49-F238E27FC236}">
                    <a16:creationId xmlns:a16="http://schemas.microsoft.com/office/drawing/2014/main" id="{C46333C2-9185-63E5-236E-7129355F8209}"/>
                  </a:ext>
                </a:extLst>
              </p:cNvPr>
              <p:cNvSpPr txBox="1"/>
              <p:nvPr/>
            </p:nvSpPr>
            <p:spPr>
              <a:xfrm>
                <a:off x="8496906" y="4000973"/>
                <a:ext cx="3705310" cy="579389"/>
              </a:xfrm>
              <a:prstGeom prst="rect">
                <a:avLst/>
              </a:prstGeom>
              <a:noFill/>
              <a:ln>
                <a:solidFill>
                  <a:srgbClr val="FF000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200" i="1" smtClean="0">
                              <a:solidFill>
                                <a:srgbClr val="0000FF"/>
                              </a:solidFill>
                              <a:latin typeface="Cambria Math" panose="02040503050406030204" pitchFamily="18" charset="0"/>
                            </a:rPr>
                          </m:ctrlPr>
                        </m:sSubPr>
                        <m:e>
                          <m:r>
                            <a:rPr lang="en-US" sz="1200" b="0" i="1" smtClean="0">
                              <a:solidFill>
                                <a:srgbClr val="0000FF"/>
                              </a:solidFill>
                              <a:latin typeface="Cambria Math" panose="02040503050406030204" pitchFamily="18" charset="0"/>
                            </a:rPr>
                            <m:t>𝑑</m:t>
                          </m:r>
                        </m:e>
                        <m:sub>
                          <m:r>
                            <a:rPr lang="en-US" sz="1200" b="0" i="1" smtClean="0">
                              <a:solidFill>
                                <a:srgbClr val="0000FF"/>
                              </a:solidFill>
                              <a:latin typeface="Cambria Math" panose="02040503050406030204" pitchFamily="18" charset="0"/>
                            </a:rPr>
                            <m:t>𝑇𝐹</m:t>
                          </m:r>
                        </m:sub>
                      </m:sSub>
                      <m:d>
                        <m:dPr>
                          <m:ctrlPr>
                            <a:rPr lang="en-US" sz="1200" i="1" smtClean="0">
                              <a:solidFill>
                                <a:srgbClr val="0000FF"/>
                              </a:solidFill>
                              <a:latin typeface="Cambria Math" panose="02040503050406030204" pitchFamily="18" charset="0"/>
                            </a:rPr>
                          </m:ctrlPr>
                        </m:dPr>
                        <m:e>
                          <m:sSub>
                            <m:sSubPr>
                              <m:ctrlPr>
                                <a:rPr lang="en-US" sz="1200" i="1">
                                  <a:solidFill>
                                    <a:srgbClr val="0000FF"/>
                                  </a:solidFill>
                                  <a:latin typeface="Cambria Math" panose="02040503050406030204" pitchFamily="18" charset="0"/>
                                </a:rPr>
                              </m:ctrlPr>
                            </m:sSubPr>
                            <m:e>
                              <m:r>
                                <a:rPr lang="en-US" sz="1200" i="1">
                                  <a:solidFill>
                                    <a:srgbClr val="0000FF"/>
                                  </a:solidFill>
                                  <a:latin typeface="Cambria Math" panose="02040503050406030204" pitchFamily="18" charset="0"/>
                                </a:rPr>
                                <m:t>𝑦</m:t>
                              </m:r>
                            </m:e>
                            <m:sub>
                              <m:r>
                                <a:rPr lang="en-US" sz="1200" b="0" i="1" smtClean="0">
                                  <a:solidFill>
                                    <a:srgbClr val="0000FF"/>
                                  </a:solidFill>
                                  <a:latin typeface="Cambria Math" panose="02040503050406030204" pitchFamily="18" charset="0"/>
                                </a:rPr>
                                <m:t>𝐴</m:t>
                              </m:r>
                            </m:sub>
                          </m:sSub>
                          <m:r>
                            <a:rPr lang="en-US" sz="1200" b="0" i="1" smtClean="0">
                              <a:solidFill>
                                <a:srgbClr val="0000FF"/>
                              </a:solidFill>
                              <a:latin typeface="Cambria Math" panose="02040503050406030204" pitchFamily="18" charset="0"/>
                            </a:rPr>
                            <m:t>,</m:t>
                          </m:r>
                          <m:sSub>
                            <m:sSubPr>
                              <m:ctrlPr>
                                <a:rPr lang="en-US" sz="1200" i="1">
                                  <a:solidFill>
                                    <a:srgbClr val="0000FF"/>
                                  </a:solidFill>
                                  <a:latin typeface="Cambria Math" panose="02040503050406030204" pitchFamily="18" charset="0"/>
                                </a:rPr>
                              </m:ctrlPr>
                            </m:sSubPr>
                            <m:e>
                              <m:r>
                                <a:rPr lang="en-US" sz="1200" i="1">
                                  <a:solidFill>
                                    <a:srgbClr val="0000FF"/>
                                  </a:solidFill>
                                  <a:latin typeface="Cambria Math" panose="02040503050406030204" pitchFamily="18" charset="0"/>
                                </a:rPr>
                                <m:t>𝑦</m:t>
                              </m:r>
                            </m:e>
                            <m:sub>
                              <m:r>
                                <a:rPr lang="en-US" sz="1200" b="0" i="1" smtClean="0">
                                  <a:solidFill>
                                    <a:srgbClr val="0000FF"/>
                                  </a:solidFill>
                                  <a:latin typeface="Cambria Math" panose="02040503050406030204" pitchFamily="18" charset="0"/>
                                </a:rPr>
                                <m:t>𝐵</m:t>
                              </m:r>
                            </m:sub>
                          </m:sSub>
                        </m:e>
                      </m:d>
                      <m:r>
                        <a:rPr lang="en-US" sz="1200" b="0" i="1" smtClean="0">
                          <a:solidFill>
                            <a:srgbClr val="0000FF"/>
                          </a:solidFill>
                          <a:latin typeface="Cambria Math" panose="02040503050406030204" pitchFamily="18" charset="0"/>
                        </a:rPr>
                        <m:t>=</m:t>
                      </m:r>
                      <m:r>
                        <a:rPr lang="en-US" sz="1200" b="0" i="1" smtClean="0">
                          <a:solidFill>
                            <a:srgbClr val="0000FF"/>
                          </a:solidFill>
                          <a:latin typeface="Cambria Math" panose="02040503050406030204" pitchFamily="18" charset="0"/>
                        </a:rPr>
                        <m:t>𝑙𝑜𝑔</m:t>
                      </m:r>
                      <m:f>
                        <m:fPr>
                          <m:ctrlPr>
                            <a:rPr lang="en-US" sz="1200" b="0" i="1" smtClean="0">
                              <a:solidFill>
                                <a:srgbClr val="0000FF"/>
                              </a:solidFill>
                              <a:latin typeface="Cambria Math" panose="02040503050406030204" pitchFamily="18" charset="0"/>
                            </a:rPr>
                          </m:ctrlPr>
                        </m:fPr>
                        <m:num>
                          <m:r>
                            <a:rPr lang="en-US" sz="1200" i="1">
                              <a:solidFill>
                                <a:srgbClr val="0000FF"/>
                              </a:solidFill>
                              <a:latin typeface="Cambria Math" panose="02040503050406030204" pitchFamily="18" charset="0"/>
                            </a:rPr>
                            <m:t>𝑀𝑆𝐸</m:t>
                          </m:r>
                          <m:d>
                            <m:dPr>
                              <m:ctrlPr>
                                <a:rPr lang="en-US" sz="1200" b="0" i="1" smtClean="0">
                                  <a:solidFill>
                                    <a:srgbClr val="0000FF"/>
                                  </a:solidFill>
                                  <a:latin typeface="Cambria Math" panose="02040503050406030204" pitchFamily="18" charset="0"/>
                                </a:rPr>
                              </m:ctrlPr>
                            </m:dPr>
                            <m:e>
                              <m:sSub>
                                <m:sSubPr>
                                  <m:ctrlPr>
                                    <a:rPr lang="en-US" sz="1200" i="1">
                                      <a:solidFill>
                                        <a:srgbClr val="0000FF"/>
                                      </a:solidFill>
                                      <a:latin typeface="Cambria Math" panose="02040503050406030204" pitchFamily="18" charset="0"/>
                                    </a:rPr>
                                  </m:ctrlPr>
                                </m:sSubPr>
                                <m:e>
                                  <m:acc>
                                    <m:accPr>
                                      <m:chr m:val="̂"/>
                                      <m:ctrlPr>
                                        <a:rPr lang="en-US" sz="1200" i="1">
                                          <a:solidFill>
                                            <a:srgbClr val="0000FF"/>
                                          </a:solidFill>
                                          <a:latin typeface="Cambria Math" panose="02040503050406030204" pitchFamily="18" charset="0"/>
                                        </a:rPr>
                                      </m:ctrlPr>
                                    </m:accPr>
                                    <m:e>
                                      <m:r>
                                        <a:rPr lang="en-US" sz="1200" i="1">
                                          <a:solidFill>
                                            <a:srgbClr val="0000FF"/>
                                          </a:solidFill>
                                          <a:latin typeface="Cambria Math" panose="02040503050406030204" pitchFamily="18" charset="0"/>
                                        </a:rPr>
                                        <m:t>𝑦</m:t>
                                      </m:r>
                                    </m:e>
                                  </m:acc>
                                </m:e>
                                <m:sub>
                                  <m:r>
                                    <a:rPr lang="en-US" sz="1200" b="0" i="1" smtClean="0">
                                      <a:solidFill>
                                        <a:srgbClr val="0000FF"/>
                                      </a:solidFill>
                                      <a:latin typeface="Cambria Math" panose="02040503050406030204" pitchFamily="18" charset="0"/>
                                    </a:rPr>
                                    <m:t>𝑇𝐹</m:t>
                                  </m:r>
                                  <m:r>
                                    <a:rPr lang="en-US" sz="1200" b="0" i="1" smtClean="0">
                                      <a:solidFill>
                                        <a:srgbClr val="0000FF"/>
                                      </a:solidFill>
                                      <a:latin typeface="Cambria Math" panose="02040503050406030204" pitchFamily="18" charset="0"/>
                                    </a:rPr>
                                    <m:t>,</m:t>
                                  </m:r>
                                  <m:r>
                                    <a:rPr lang="en-US" sz="1200" i="1">
                                      <a:solidFill>
                                        <a:srgbClr val="0000FF"/>
                                      </a:solidFill>
                                      <a:latin typeface="Cambria Math" panose="02040503050406030204" pitchFamily="18" charset="0"/>
                                    </a:rPr>
                                    <m:t>𝐵</m:t>
                                  </m:r>
                                </m:sub>
                              </m:sSub>
                              <m:r>
                                <a:rPr lang="en-US" sz="1200" b="0" i="1" smtClean="0">
                                  <a:solidFill>
                                    <a:srgbClr val="0000FF"/>
                                  </a:solidFill>
                                  <a:latin typeface="Cambria Math" panose="02040503050406030204" pitchFamily="18" charset="0"/>
                                </a:rPr>
                                <m:t>,</m:t>
                              </m:r>
                              <m:sSub>
                                <m:sSubPr>
                                  <m:ctrlPr>
                                    <a:rPr lang="en-US" sz="1200" i="1">
                                      <a:solidFill>
                                        <a:srgbClr val="0000FF"/>
                                      </a:solidFill>
                                      <a:latin typeface="Cambria Math" panose="02040503050406030204" pitchFamily="18" charset="0"/>
                                    </a:rPr>
                                  </m:ctrlPr>
                                </m:sSubPr>
                                <m:e>
                                  <m:r>
                                    <a:rPr lang="en-US" sz="1200" i="1">
                                      <a:solidFill>
                                        <a:srgbClr val="0000FF"/>
                                      </a:solidFill>
                                      <a:latin typeface="Cambria Math" panose="02040503050406030204" pitchFamily="18" charset="0"/>
                                    </a:rPr>
                                    <m:t>𝑦</m:t>
                                  </m:r>
                                </m:e>
                                <m:sub>
                                  <m:r>
                                    <a:rPr lang="en-US" sz="1200" i="1">
                                      <a:solidFill>
                                        <a:srgbClr val="0000FF"/>
                                      </a:solidFill>
                                      <a:latin typeface="Cambria Math" panose="02040503050406030204" pitchFamily="18" charset="0"/>
                                    </a:rPr>
                                    <m:t>𝐵</m:t>
                                  </m:r>
                                </m:sub>
                              </m:sSub>
                              <m:r>
                                <a:rPr lang="en-US" sz="1200" b="0" i="1" smtClean="0">
                                  <a:solidFill>
                                    <a:srgbClr val="0000FF"/>
                                  </a:solidFill>
                                  <a:latin typeface="Cambria Math" panose="02040503050406030204" pitchFamily="18" charset="0"/>
                                </a:rPr>
                                <m:t>;</m:t>
                              </m:r>
                              <m:sSubSup>
                                <m:sSubSupPr>
                                  <m:ctrlPr>
                                    <a:rPr lang="en-US" sz="1200" i="1">
                                      <a:solidFill>
                                        <a:srgbClr val="0000FF"/>
                                      </a:solidFill>
                                      <a:latin typeface="Cambria Math" panose="02040503050406030204" pitchFamily="18" charset="0"/>
                                    </a:rPr>
                                  </m:ctrlPr>
                                </m:sSubSupPr>
                                <m:e>
                                  <m:r>
                                    <a:rPr lang="en-US" sz="1200" i="1">
                                      <a:solidFill>
                                        <a:srgbClr val="0000FF"/>
                                      </a:solidFill>
                                      <a:latin typeface="Cambria Math" panose="02040503050406030204" pitchFamily="18" charset="0"/>
                                    </a:rPr>
                                    <m:t>𝑤</m:t>
                                  </m:r>
                                </m:e>
                                <m:sub>
                                  <m:r>
                                    <a:rPr lang="en-US" sz="1200" i="1">
                                      <a:solidFill>
                                        <a:srgbClr val="0000FF"/>
                                      </a:solidFill>
                                      <a:latin typeface="Cambria Math" panose="02040503050406030204" pitchFamily="18" charset="0"/>
                                    </a:rPr>
                                    <m:t>𝐴</m:t>
                                  </m:r>
                                </m:sub>
                                <m:sup>
                                  <m:r>
                                    <a:rPr lang="en-US" sz="1200" i="1">
                                      <a:solidFill>
                                        <a:srgbClr val="0000FF"/>
                                      </a:solidFill>
                                      <a:latin typeface="Cambria Math" panose="02040503050406030204" pitchFamily="18" charset="0"/>
                                    </a:rPr>
                                    <m:t>(0)</m:t>
                                  </m:r>
                                </m:sup>
                              </m:sSubSup>
                              <m:r>
                                <a:rPr lang="en-US" sz="1200" i="1">
                                  <a:solidFill>
                                    <a:srgbClr val="0000FF"/>
                                  </a:solidFill>
                                  <a:latin typeface="Cambria Math" panose="02040503050406030204" pitchFamily="18" charset="0"/>
                                </a:rPr>
                                <m:t>,</m:t>
                              </m:r>
                              <m:r>
                                <a:rPr lang="en-US" sz="1200" i="1">
                                  <a:solidFill>
                                    <a:srgbClr val="0000FF"/>
                                  </a:solidFill>
                                  <a:latin typeface="Cambria Math" panose="02040503050406030204" pitchFamily="18" charset="0"/>
                                  <a:ea typeface="Cambria Math" panose="02040503050406030204" pitchFamily="18" charset="0"/>
                                </a:rPr>
                                <m:t>⋯,</m:t>
                              </m:r>
                              <m:sSubSup>
                                <m:sSubSupPr>
                                  <m:ctrlPr>
                                    <a:rPr lang="en-US" sz="1200" i="1">
                                      <a:solidFill>
                                        <a:srgbClr val="0000FF"/>
                                      </a:solidFill>
                                      <a:latin typeface="Cambria Math" panose="02040503050406030204" pitchFamily="18" charset="0"/>
                                    </a:rPr>
                                  </m:ctrlPr>
                                </m:sSubSupPr>
                                <m:e>
                                  <m:r>
                                    <a:rPr lang="en-US" sz="1200" i="1">
                                      <a:solidFill>
                                        <a:srgbClr val="0000FF"/>
                                      </a:solidFill>
                                      <a:latin typeface="Cambria Math" panose="02040503050406030204" pitchFamily="18" charset="0"/>
                                    </a:rPr>
                                    <m:t>𝑤</m:t>
                                  </m:r>
                                </m:e>
                                <m:sub>
                                  <m:r>
                                    <a:rPr lang="en-US" sz="1200" i="1">
                                      <a:solidFill>
                                        <a:srgbClr val="0000FF"/>
                                      </a:solidFill>
                                      <a:latin typeface="Cambria Math" panose="02040503050406030204" pitchFamily="18" charset="0"/>
                                    </a:rPr>
                                    <m:t>𝐴</m:t>
                                  </m:r>
                                </m:sub>
                                <m:sup>
                                  <m:d>
                                    <m:dPr>
                                      <m:ctrlPr>
                                        <a:rPr lang="en-US" sz="1200" i="1">
                                          <a:solidFill>
                                            <a:srgbClr val="0000FF"/>
                                          </a:solidFill>
                                          <a:latin typeface="Cambria Math" panose="02040503050406030204" pitchFamily="18" charset="0"/>
                                        </a:rPr>
                                      </m:ctrlPr>
                                    </m:dPr>
                                    <m:e>
                                      <m:r>
                                        <a:rPr lang="en-US" sz="1200" i="1">
                                          <a:solidFill>
                                            <a:srgbClr val="0000FF"/>
                                          </a:solidFill>
                                          <a:latin typeface="Cambria Math" panose="02040503050406030204" pitchFamily="18" charset="0"/>
                                        </a:rPr>
                                        <m:t>𝐿</m:t>
                                      </m:r>
                                      <m:r>
                                        <a:rPr lang="en-US" sz="1200" i="1">
                                          <a:solidFill>
                                            <a:srgbClr val="0000FF"/>
                                          </a:solidFill>
                                          <a:latin typeface="Cambria Math" panose="02040503050406030204" pitchFamily="18" charset="0"/>
                                        </a:rPr>
                                        <m:t>−1</m:t>
                                      </m:r>
                                    </m:e>
                                  </m:d>
                                </m:sup>
                              </m:sSubSup>
                              <m:r>
                                <a:rPr lang="en-US" sz="1200" b="0" i="1" smtClean="0">
                                  <a:solidFill>
                                    <a:srgbClr val="0000FF"/>
                                  </a:solidFill>
                                  <a:latin typeface="Cambria Math" panose="02040503050406030204" pitchFamily="18" charset="0"/>
                                </a:rPr>
                                <m:t>,</m:t>
                              </m:r>
                              <m:sSubSup>
                                <m:sSubSupPr>
                                  <m:ctrlPr>
                                    <a:rPr lang="en-US" sz="1200" i="1" smtClean="0">
                                      <a:solidFill>
                                        <a:srgbClr val="FF0000"/>
                                      </a:solidFill>
                                      <a:latin typeface="Cambria Math" panose="02040503050406030204" pitchFamily="18" charset="0"/>
                                    </a:rPr>
                                  </m:ctrlPr>
                                </m:sSubSupPr>
                                <m:e>
                                  <m:r>
                                    <a:rPr lang="en-US" sz="1200" i="1">
                                      <a:solidFill>
                                        <a:srgbClr val="FF0000"/>
                                      </a:solidFill>
                                      <a:latin typeface="Cambria Math" panose="02040503050406030204" pitchFamily="18" charset="0"/>
                                    </a:rPr>
                                    <m:t>𝑤</m:t>
                                  </m:r>
                                </m:e>
                                <m:sub>
                                  <m:r>
                                    <a:rPr lang="en-US" sz="1200" b="0" i="1" smtClean="0">
                                      <a:solidFill>
                                        <a:srgbClr val="FF0000"/>
                                      </a:solidFill>
                                      <a:latin typeface="Cambria Math" panose="02040503050406030204" pitchFamily="18" charset="0"/>
                                    </a:rPr>
                                    <m:t>𝐵</m:t>
                                  </m:r>
                                </m:sub>
                                <m:sup>
                                  <m:r>
                                    <a:rPr lang="en-US" sz="1200" i="1">
                                      <a:solidFill>
                                        <a:srgbClr val="FF0000"/>
                                      </a:solidFill>
                                      <a:latin typeface="Cambria Math" panose="02040503050406030204" pitchFamily="18" charset="0"/>
                                    </a:rPr>
                                    <m:t>(</m:t>
                                  </m:r>
                                  <m:r>
                                    <a:rPr lang="en-US" sz="1200" i="1">
                                      <a:solidFill>
                                        <a:srgbClr val="FF0000"/>
                                      </a:solidFill>
                                      <a:latin typeface="Cambria Math" panose="02040503050406030204" pitchFamily="18" charset="0"/>
                                    </a:rPr>
                                    <m:t>𝐿</m:t>
                                  </m:r>
                                  <m:r>
                                    <a:rPr lang="en-US" sz="1200" i="1">
                                      <a:solidFill>
                                        <a:srgbClr val="FF0000"/>
                                      </a:solidFill>
                                      <a:latin typeface="Cambria Math" panose="02040503050406030204" pitchFamily="18" charset="0"/>
                                    </a:rPr>
                                    <m:t>)</m:t>
                                  </m:r>
                                </m:sup>
                              </m:sSubSup>
                            </m:e>
                          </m:d>
                        </m:num>
                        <m:den>
                          <m:r>
                            <a:rPr lang="en-US" sz="1200" i="1">
                              <a:solidFill>
                                <a:srgbClr val="0000FF"/>
                              </a:solidFill>
                              <a:latin typeface="Cambria Math" panose="02040503050406030204" pitchFamily="18" charset="0"/>
                            </a:rPr>
                            <m:t>𝑀𝑆𝐸</m:t>
                          </m:r>
                          <m:d>
                            <m:dPr>
                              <m:ctrlPr>
                                <a:rPr lang="en-US" sz="1200" i="1">
                                  <a:solidFill>
                                    <a:srgbClr val="0000FF"/>
                                  </a:solidFill>
                                  <a:latin typeface="Cambria Math" panose="02040503050406030204" pitchFamily="18" charset="0"/>
                                </a:rPr>
                              </m:ctrlPr>
                            </m:dPr>
                            <m:e>
                              <m:sSub>
                                <m:sSubPr>
                                  <m:ctrlPr>
                                    <a:rPr lang="en-US" sz="1200" i="1">
                                      <a:solidFill>
                                        <a:srgbClr val="0000FF"/>
                                      </a:solidFill>
                                      <a:latin typeface="Cambria Math" panose="02040503050406030204" pitchFamily="18" charset="0"/>
                                    </a:rPr>
                                  </m:ctrlPr>
                                </m:sSubPr>
                                <m:e>
                                  <m:acc>
                                    <m:accPr>
                                      <m:chr m:val="̂"/>
                                      <m:ctrlPr>
                                        <a:rPr lang="en-US" sz="1200" i="1">
                                          <a:solidFill>
                                            <a:srgbClr val="0000FF"/>
                                          </a:solidFill>
                                          <a:latin typeface="Cambria Math" panose="02040503050406030204" pitchFamily="18" charset="0"/>
                                        </a:rPr>
                                      </m:ctrlPr>
                                    </m:accPr>
                                    <m:e>
                                      <m:r>
                                        <a:rPr lang="en-US" sz="1200" i="1">
                                          <a:solidFill>
                                            <a:srgbClr val="0000FF"/>
                                          </a:solidFill>
                                          <a:latin typeface="Cambria Math" panose="02040503050406030204" pitchFamily="18" charset="0"/>
                                        </a:rPr>
                                        <m:t>𝑦</m:t>
                                      </m:r>
                                    </m:e>
                                  </m:acc>
                                </m:e>
                                <m:sub>
                                  <m:r>
                                    <a:rPr lang="en-US" sz="1200" i="1">
                                      <a:solidFill>
                                        <a:srgbClr val="0000FF"/>
                                      </a:solidFill>
                                      <a:latin typeface="Cambria Math" panose="02040503050406030204" pitchFamily="18" charset="0"/>
                                    </a:rPr>
                                    <m:t>𝐵</m:t>
                                  </m:r>
                                </m:sub>
                              </m:sSub>
                              <m:r>
                                <a:rPr lang="en-US" sz="1200" b="0" i="1" smtClean="0">
                                  <a:solidFill>
                                    <a:srgbClr val="0000FF"/>
                                  </a:solidFill>
                                  <a:latin typeface="Cambria Math" panose="02040503050406030204" pitchFamily="18" charset="0"/>
                                </a:rPr>
                                <m:t>,</m:t>
                              </m:r>
                              <m:sSub>
                                <m:sSubPr>
                                  <m:ctrlPr>
                                    <a:rPr lang="en-US" sz="1200" i="1">
                                      <a:solidFill>
                                        <a:srgbClr val="0000FF"/>
                                      </a:solidFill>
                                      <a:latin typeface="Cambria Math" panose="02040503050406030204" pitchFamily="18" charset="0"/>
                                    </a:rPr>
                                  </m:ctrlPr>
                                </m:sSubPr>
                                <m:e>
                                  <m:r>
                                    <a:rPr lang="en-US" sz="1200" i="1">
                                      <a:solidFill>
                                        <a:srgbClr val="0000FF"/>
                                      </a:solidFill>
                                      <a:latin typeface="Cambria Math" panose="02040503050406030204" pitchFamily="18" charset="0"/>
                                    </a:rPr>
                                    <m:t>𝑦</m:t>
                                  </m:r>
                                </m:e>
                                <m:sub>
                                  <m:r>
                                    <a:rPr lang="en-US" sz="1200" i="1">
                                      <a:solidFill>
                                        <a:srgbClr val="0000FF"/>
                                      </a:solidFill>
                                      <a:latin typeface="Cambria Math" panose="02040503050406030204" pitchFamily="18" charset="0"/>
                                    </a:rPr>
                                    <m:t>𝐵</m:t>
                                  </m:r>
                                </m:sub>
                              </m:sSub>
                              <m:r>
                                <a:rPr lang="en-US" sz="1200" i="1">
                                  <a:solidFill>
                                    <a:srgbClr val="0000FF"/>
                                  </a:solidFill>
                                  <a:latin typeface="Cambria Math" panose="02040503050406030204" pitchFamily="18" charset="0"/>
                                </a:rPr>
                                <m:t>;</m:t>
                              </m:r>
                              <m:sSubSup>
                                <m:sSubSupPr>
                                  <m:ctrlPr>
                                    <a:rPr lang="en-US" sz="1200" i="1">
                                      <a:solidFill>
                                        <a:srgbClr val="0000FF"/>
                                      </a:solidFill>
                                      <a:latin typeface="Cambria Math" panose="02040503050406030204" pitchFamily="18" charset="0"/>
                                    </a:rPr>
                                  </m:ctrlPr>
                                </m:sSubSupPr>
                                <m:e>
                                  <m:r>
                                    <a:rPr lang="en-US" sz="1200" i="1">
                                      <a:solidFill>
                                        <a:srgbClr val="0000FF"/>
                                      </a:solidFill>
                                      <a:latin typeface="Cambria Math" panose="02040503050406030204" pitchFamily="18" charset="0"/>
                                    </a:rPr>
                                    <m:t>𝑤</m:t>
                                  </m:r>
                                </m:e>
                                <m:sub>
                                  <m:r>
                                    <a:rPr lang="en-US" sz="1200" i="1">
                                      <a:solidFill>
                                        <a:srgbClr val="0000FF"/>
                                      </a:solidFill>
                                      <a:latin typeface="Cambria Math" panose="02040503050406030204" pitchFamily="18" charset="0"/>
                                    </a:rPr>
                                    <m:t>𝐵</m:t>
                                  </m:r>
                                </m:sub>
                                <m:sup>
                                  <m:r>
                                    <a:rPr lang="en-US" sz="1200" i="1">
                                      <a:solidFill>
                                        <a:srgbClr val="0000FF"/>
                                      </a:solidFill>
                                      <a:latin typeface="Cambria Math" panose="02040503050406030204" pitchFamily="18" charset="0"/>
                                    </a:rPr>
                                    <m:t>(0)</m:t>
                                  </m:r>
                                </m:sup>
                              </m:sSubSup>
                              <m:r>
                                <a:rPr lang="en-US" sz="1200" i="1">
                                  <a:latin typeface="Cambria Math" panose="02040503050406030204" pitchFamily="18" charset="0"/>
                                </a:rPr>
                                <m:t>,</m:t>
                              </m:r>
                              <m:r>
                                <a:rPr lang="en-US" sz="1200" i="1">
                                  <a:latin typeface="Cambria Math" panose="02040503050406030204" pitchFamily="18" charset="0"/>
                                  <a:ea typeface="Cambria Math" panose="02040503050406030204" pitchFamily="18" charset="0"/>
                                </a:rPr>
                                <m:t>⋯,</m:t>
                              </m:r>
                              <m:sSubSup>
                                <m:sSubSupPr>
                                  <m:ctrlPr>
                                    <a:rPr lang="en-US" sz="1200" i="1">
                                      <a:solidFill>
                                        <a:srgbClr val="0000FF"/>
                                      </a:solidFill>
                                      <a:latin typeface="Cambria Math" panose="02040503050406030204" pitchFamily="18" charset="0"/>
                                    </a:rPr>
                                  </m:ctrlPr>
                                </m:sSubSupPr>
                                <m:e>
                                  <m:r>
                                    <a:rPr lang="en-US" sz="1200" i="1">
                                      <a:solidFill>
                                        <a:srgbClr val="0000FF"/>
                                      </a:solidFill>
                                      <a:latin typeface="Cambria Math" panose="02040503050406030204" pitchFamily="18" charset="0"/>
                                    </a:rPr>
                                    <m:t>𝑤</m:t>
                                  </m:r>
                                </m:e>
                                <m:sub>
                                  <m:r>
                                    <a:rPr lang="en-US" sz="1200" i="1">
                                      <a:solidFill>
                                        <a:srgbClr val="0000FF"/>
                                      </a:solidFill>
                                      <a:latin typeface="Cambria Math" panose="02040503050406030204" pitchFamily="18" charset="0"/>
                                    </a:rPr>
                                    <m:t>𝐵</m:t>
                                  </m:r>
                                </m:sub>
                                <m:sup>
                                  <m:r>
                                    <a:rPr lang="en-US" sz="1200" i="1">
                                      <a:solidFill>
                                        <a:srgbClr val="0000FF"/>
                                      </a:solidFill>
                                      <a:latin typeface="Cambria Math" panose="02040503050406030204" pitchFamily="18" charset="0"/>
                                    </a:rPr>
                                    <m:t>(</m:t>
                                  </m:r>
                                  <m:r>
                                    <a:rPr lang="en-US" sz="1200" i="1">
                                      <a:solidFill>
                                        <a:srgbClr val="0000FF"/>
                                      </a:solidFill>
                                      <a:latin typeface="Cambria Math" panose="02040503050406030204" pitchFamily="18" charset="0"/>
                                    </a:rPr>
                                    <m:t>𝐿</m:t>
                                  </m:r>
                                  <m:r>
                                    <a:rPr lang="en-US" sz="1200" i="1">
                                      <a:solidFill>
                                        <a:srgbClr val="0000FF"/>
                                      </a:solidFill>
                                      <a:latin typeface="Cambria Math" panose="02040503050406030204" pitchFamily="18" charset="0"/>
                                    </a:rPr>
                                    <m:t>)</m:t>
                                  </m:r>
                                </m:sup>
                              </m:sSubSup>
                            </m:e>
                          </m:d>
                        </m:den>
                      </m:f>
                    </m:oMath>
                  </m:oMathPara>
                </a14:m>
                <a:endParaRPr lang="en-US" sz="1200" dirty="0"/>
              </a:p>
            </p:txBody>
          </p:sp>
        </mc:Choice>
        <mc:Fallback xmlns="">
          <p:sp>
            <p:nvSpPr>
              <p:cNvPr id="318" name="TextBox 317">
                <a:extLst>
                  <a:ext uri="{FF2B5EF4-FFF2-40B4-BE49-F238E27FC236}">
                    <a16:creationId xmlns:a16="http://schemas.microsoft.com/office/drawing/2014/main" xmlns="" xmlns:a14="http://schemas.microsoft.com/office/drawing/2010/main" id="{C46333C2-9185-63E5-236E-7129355F8209}"/>
                  </a:ext>
                </a:extLst>
              </p:cNvPr>
              <p:cNvSpPr txBox="1">
                <a:spLocks noRot="1" noChangeAspect="1" noMove="1" noResize="1" noEditPoints="1" noAdjustHandles="1" noChangeArrowheads="1" noChangeShapeType="1" noTextEdit="1"/>
              </p:cNvSpPr>
              <p:nvPr/>
            </p:nvSpPr>
            <p:spPr>
              <a:xfrm>
                <a:off x="8496906" y="4000973"/>
                <a:ext cx="3705310" cy="579389"/>
              </a:xfrm>
              <a:prstGeom prst="rect">
                <a:avLst/>
              </a:prstGeom>
              <a:blipFill rotWithShape="0">
                <a:blip r:embed="rId6"/>
                <a:stretch>
                  <a:fillRect/>
                </a:stretch>
              </a:blipFill>
              <a:ln>
                <a:solidFill>
                  <a:srgbClr val="FF0000"/>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9" name="TextBox 318">
                <a:extLst>
                  <a:ext uri="{FF2B5EF4-FFF2-40B4-BE49-F238E27FC236}">
                    <a16:creationId xmlns:a16="http://schemas.microsoft.com/office/drawing/2014/main" id="{DDE50DEE-9546-73C8-BE19-42B670A3FAC5}"/>
                  </a:ext>
                </a:extLst>
              </p:cNvPr>
              <p:cNvSpPr txBox="1"/>
              <p:nvPr/>
            </p:nvSpPr>
            <p:spPr>
              <a:xfrm>
                <a:off x="8233316" y="2421927"/>
                <a:ext cx="1903855" cy="27642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200" i="1" smtClean="0">
                              <a:latin typeface="Cambria Math" panose="02040503050406030204" pitchFamily="18" charset="0"/>
                            </a:rPr>
                          </m:ctrlPr>
                        </m:sSubPr>
                        <m:e>
                          <m:r>
                            <a:rPr lang="en-US" sz="1200" b="0" i="1" smtClean="0">
                              <a:latin typeface="Cambria Math" panose="02040503050406030204" pitchFamily="18" charset="0"/>
                            </a:rPr>
                            <m:t>𝑓</m:t>
                          </m:r>
                        </m:e>
                        <m:sub>
                          <m:r>
                            <a:rPr lang="en-US" sz="1200" b="0" i="1" smtClean="0">
                              <a:latin typeface="Cambria Math" panose="02040503050406030204" pitchFamily="18" charset="0"/>
                            </a:rPr>
                            <m:t>𝐴</m:t>
                          </m:r>
                        </m:sub>
                      </m:sSub>
                      <m:d>
                        <m:dPr>
                          <m:ctrlPr>
                            <a:rPr lang="en-US" sz="1200" i="1" smtClean="0">
                              <a:latin typeface="Cambria Math" panose="02040503050406030204" pitchFamily="18" charset="0"/>
                            </a:rPr>
                          </m:ctrlPr>
                        </m:dPr>
                        <m:e>
                          <m:sSub>
                            <m:sSubPr>
                              <m:ctrlPr>
                                <a:rPr lang="en-US" sz="1200" i="1" smtClean="0">
                                  <a:latin typeface="Cambria Math" panose="02040503050406030204" pitchFamily="18" charset="0"/>
                                </a:rPr>
                              </m:ctrlPr>
                            </m:sSubPr>
                            <m:e>
                              <m:r>
                                <a:rPr lang="en-US" sz="1200" b="0" i="1" smtClean="0">
                                  <a:latin typeface="Cambria Math" panose="02040503050406030204" pitchFamily="18" charset="0"/>
                                </a:rPr>
                                <m:t>𝑥</m:t>
                              </m:r>
                            </m:e>
                            <m:sub>
                              <m:r>
                                <a:rPr lang="en-US" sz="1200" b="0" i="1" smtClean="0">
                                  <a:latin typeface="Cambria Math" panose="02040503050406030204" pitchFamily="18" charset="0"/>
                                </a:rPr>
                                <m:t>𝐵</m:t>
                              </m:r>
                            </m:sub>
                          </m:sSub>
                          <m:r>
                            <a:rPr lang="en-US" sz="1200" b="0" i="1" smtClean="0">
                              <a:latin typeface="Cambria Math" panose="02040503050406030204" pitchFamily="18" charset="0"/>
                            </a:rPr>
                            <m:t>;</m:t>
                          </m:r>
                          <m:sSubSup>
                            <m:sSubSupPr>
                              <m:ctrlPr>
                                <a:rPr lang="en-US" sz="1200" b="0" i="1" smtClean="0">
                                  <a:solidFill>
                                    <a:srgbClr val="0000FF"/>
                                  </a:solidFill>
                                  <a:latin typeface="Cambria Math" panose="02040503050406030204" pitchFamily="18" charset="0"/>
                                </a:rPr>
                              </m:ctrlPr>
                            </m:sSubSupPr>
                            <m:e>
                              <m:r>
                                <a:rPr lang="en-US" sz="1200" b="0" i="1" smtClean="0">
                                  <a:solidFill>
                                    <a:srgbClr val="0000FF"/>
                                  </a:solidFill>
                                  <a:latin typeface="Cambria Math" panose="02040503050406030204" pitchFamily="18" charset="0"/>
                                </a:rPr>
                                <m:t>𝑤</m:t>
                              </m:r>
                            </m:e>
                            <m:sub>
                              <m:r>
                                <a:rPr lang="en-US" sz="1200" b="0" i="1" smtClean="0">
                                  <a:solidFill>
                                    <a:srgbClr val="0000FF"/>
                                  </a:solidFill>
                                  <a:latin typeface="Cambria Math" panose="02040503050406030204" pitchFamily="18" charset="0"/>
                                </a:rPr>
                                <m:t>𝐴</m:t>
                              </m:r>
                            </m:sub>
                            <m:sup>
                              <m:r>
                                <a:rPr lang="en-US" sz="1200" b="0" i="1" smtClean="0">
                                  <a:solidFill>
                                    <a:srgbClr val="0000FF"/>
                                  </a:solidFill>
                                  <a:latin typeface="Cambria Math" panose="02040503050406030204" pitchFamily="18" charset="0"/>
                                </a:rPr>
                                <m:t>(0)</m:t>
                              </m:r>
                            </m:sup>
                          </m:sSubSup>
                          <m:r>
                            <a:rPr lang="en-US" sz="1200" b="0" i="1" smtClean="0">
                              <a:latin typeface="Cambria Math" panose="02040503050406030204" pitchFamily="18" charset="0"/>
                            </a:rPr>
                            <m:t>,</m:t>
                          </m:r>
                          <m:r>
                            <a:rPr lang="en-US" sz="1200" b="0" i="1" smtClean="0">
                              <a:latin typeface="Cambria Math" panose="02040503050406030204" pitchFamily="18" charset="0"/>
                              <a:ea typeface="Cambria Math" panose="02040503050406030204" pitchFamily="18" charset="0"/>
                            </a:rPr>
                            <m:t>⋯,</m:t>
                          </m:r>
                          <m:sSubSup>
                            <m:sSubSupPr>
                              <m:ctrlPr>
                                <a:rPr lang="en-US" sz="1200" i="1" smtClean="0">
                                  <a:solidFill>
                                    <a:srgbClr val="0000FF"/>
                                  </a:solidFill>
                                  <a:latin typeface="Cambria Math" panose="02040503050406030204" pitchFamily="18" charset="0"/>
                                </a:rPr>
                              </m:ctrlPr>
                            </m:sSubSupPr>
                            <m:e>
                              <m:r>
                                <a:rPr lang="en-US" sz="1200" i="1">
                                  <a:solidFill>
                                    <a:srgbClr val="0000FF"/>
                                  </a:solidFill>
                                  <a:latin typeface="Cambria Math" panose="02040503050406030204" pitchFamily="18" charset="0"/>
                                </a:rPr>
                                <m:t>𝑤</m:t>
                              </m:r>
                            </m:e>
                            <m:sub>
                              <m:r>
                                <a:rPr lang="en-US" sz="1200" i="1">
                                  <a:solidFill>
                                    <a:srgbClr val="0000FF"/>
                                  </a:solidFill>
                                  <a:latin typeface="Cambria Math" panose="02040503050406030204" pitchFamily="18" charset="0"/>
                                </a:rPr>
                                <m:t>𝐴</m:t>
                              </m:r>
                            </m:sub>
                            <m:sup>
                              <m:r>
                                <a:rPr lang="en-US" sz="1200" i="1">
                                  <a:solidFill>
                                    <a:srgbClr val="0000FF"/>
                                  </a:solidFill>
                                  <a:latin typeface="Cambria Math" panose="02040503050406030204" pitchFamily="18" charset="0"/>
                                </a:rPr>
                                <m:t>(</m:t>
                              </m:r>
                              <m:r>
                                <a:rPr lang="en-US" sz="1200" b="0" i="1" smtClean="0">
                                  <a:solidFill>
                                    <a:srgbClr val="0000FF"/>
                                  </a:solidFill>
                                  <a:latin typeface="Cambria Math" panose="02040503050406030204" pitchFamily="18" charset="0"/>
                                </a:rPr>
                                <m:t>𝐿</m:t>
                              </m:r>
                              <m:r>
                                <a:rPr lang="en-US" sz="1200" i="1">
                                  <a:solidFill>
                                    <a:srgbClr val="0000FF"/>
                                  </a:solidFill>
                                  <a:latin typeface="Cambria Math" panose="02040503050406030204" pitchFamily="18" charset="0"/>
                                </a:rPr>
                                <m:t>)</m:t>
                              </m:r>
                            </m:sup>
                          </m:sSubSup>
                        </m:e>
                      </m:d>
                      <m:r>
                        <a:rPr lang="en-US" sz="1200" b="0" i="1" smtClean="0">
                          <a:latin typeface="Cambria Math" panose="02040503050406030204" pitchFamily="18" charset="0"/>
                        </a:rPr>
                        <m:t>=</m:t>
                      </m:r>
                      <m:sSub>
                        <m:sSubPr>
                          <m:ctrlPr>
                            <a:rPr lang="en-US" sz="1200" b="0" i="1" smtClean="0">
                              <a:latin typeface="Cambria Math" panose="02040503050406030204" pitchFamily="18" charset="0"/>
                            </a:rPr>
                          </m:ctrlPr>
                        </m:sSubPr>
                        <m:e>
                          <m:acc>
                            <m:accPr>
                              <m:chr m:val="̂"/>
                              <m:ctrlPr>
                                <a:rPr lang="en-US" sz="1200" i="1">
                                  <a:latin typeface="Cambria Math" panose="02040503050406030204" pitchFamily="18" charset="0"/>
                                </a:rPr>
                              </m:ctrlPr>
                            </m:accPr>
                            <m:e>
                              <m:r>
                                <a:rPr lang="en-US" sz="1200" i="1">
                                  <a:latin typeface="Cambria Math" panose="02040503050406030204" pitchFamily="18" charset="0"/>
                                </a:rPr>
                                <m:t>𝑦</m:t>
                              </m:r>
                            </m:e>
                          </m:acc>
                        </m:e>
                        <m:sub>
                          <m:r>
                            <a:rPr lang="en-US" sz="1200" b="0" i="1" smtClean="0">
                              <a:latin typeface="Cambria Math" panose="02040503050406030204" pitchFamily="18" charset="0"/>
                            </a:rPr>
                            <m:t>𝑈</m:t>
                          </m:r>
                          <m:r>
                            <a:rPr lang="en-US" sz="1200" b="0" i="1" smtClean="0">
                              <a:latin typeface="Cambria Math" panose="02040503050406030204" pitchFamily="18" charset="0"/>
                            </a:rPr>
                            <m:t>,</m:t>
                          </m:r>
                          <m:r>
                            <a:rPr lang="en-US" sz="1200" b="0" i="1" smtClean="0">
                              <a:latin typeface="Cambria Math" panose="02040503050406030204" pitchFamily="18" charset="0"/>
                            </a:rPr>
                            <m:t>𝐵</m:t>
                          </m:r>
                        </m:sub>
                      </m:sSub>
                    </m:oMath>
                  </m:oMathPara>
                </a14:m>
                <a:endParaRPr lang="en-US" sz="1200" dirty="0"/>
              </a:p>
            </p:txBody>
          </p:sp>
        </mc:Choice>
        <mc:Fallback xmlns="">
          <p:sp>
            <p:nvSpPr>
              <p:cNvPr id="319" name="TextBox 318">
                <a:extLst>
                  <a:ext uri="{FF2B5EF4-FFF2-40B4-BE49-F238E27FC236}">
                    <a16:creationId xmlns:a16="http://schemas.microsoft.com/office/drawing/2014/main" id="{DDE50DEE-9546-73C8-BE19-42B670A3FAC5}"/>
                  </a:ext>
                </a:extLst>
              </p:cNvPr>
              <p:cNvSpPr txBox="1">
                <a:spLocks noRot="1" noChangeAspect="1" noMove="1" noResize="1" noEditPoints="1" noAdjustHandles="1" noChangeArrowheads="1" noChangeShapeType="1" noTextEdit="1"/>
              </p:cNvSpPr>
              <p:nvPr/>
            </p:nvSpPr>
            <p:spPr>
              <a:xfrm>
                <a:off x="8233316" y="2421927"/>
                <a:ext cx="1903855" cy="276422"/>
              </a:xfrm>
              <a:prstGeom prst="rect">
                <a:avLst/>
              </a:prstGeom>
              <a:blipFill>
                <a:blip r:embed="rId7"/>
                <a:stretch>
                  <a:fillRect l="-2564" r="-2564" b="-4348"/>
                </a:stretch>
              </a:blipFill>
            </p:spPr>
            <p:txBody>
              <a:bodyPr/>
              <a:lstStyle/>
              <a:p>
                <a:r>
                  <a:rPr lang="en-US">
                    <a:noFill/>
                  </a:rPr>
                  <a:t> </a:t>
                </a:r>
              </a:p>
            </p:txBody>
          </p:sp>
        </mc:Fallback>
      </mc:AlternateContent>
      <p:grpSp>
        <p:nvGrpSpPr>
          <p:cNvPr id="323" name="그룹 322"/>
          <p:cNvGrpSpPr/>
          <p:nvPr/>
        </p:nvGrpSpPr>
        <p:grpSpPr>
          <a:xfrm>
            <a:off x="8598192" y="933764"/>
            <a:ext cx="3744060" cy="1263095"/>
            <a:chOff x="8315288" y="643185"/>
            <a:chExt cx="3744060" cy="1263095"/>
          </a:xfrm>
        </p:grpSpPr>
        <mc:AlternateContent xmlns:mc="http://schemas.openxmlformats.org/markup-compatibility/2006" xmlns:a14="http://schemas.microsoft.com/office/drawing/2010/main">
          <mc:Choice Requires="a14">
            <p:sp>
              <p:nvSpPr>
                <p:cNvPr id="320" name="TextBox 319">
                  <a:extLst>
                    <a:ext uri="{FF2B5EF4-FFF2-40B4-BE49-F238E27FC236}">
                      <a16:creationId xmlns:a16="http://schemas.microsoft.com/office/drawing/2014/main" id="{A780DEB2-453D-C1C0-8A02-3C95E6FAD0F4}"/>
                    </a:ext>
                  </a:extLst>
                </p:cNvPr>
                <p:cNvSpPr txBox="1"/>
                <p:nvPr/>
              </p:nvSpPr>
              <p:spPr>
                <a:xfrm>
                  <a:off x="8403539" y="643185"/>
                  <a:ext cx="3085012" cy="579389"/>
                </a:xfrm>
                <a:prstGeom prst="rect">
                  <a:avLst/>
                </a:prstGeom>
                <a:noFill/>
                <a:ln>
                  <a:solidFill>
                    <a:srgbClr val="FF000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200" i="1" smtClean="0">
                                <a:solidFill>
                                  <a:srgbClr val="0000FF"/>
                                </a:solidFill>
                                <a:latin typeface="Cambria Math" panose="02040503050406030204" pitchFamily="18" charset="0"/>
                              </a:rPr>
                            </m:ctrlPr>
                          </m:sSubPr>
                          <m:e>
                            <m:r>
                              <a:rPr lang="en-US" sz="1200" b="0" i="1" smtClean="0">
                                <a:solidFill>
                                  <a:srgbClr val="0000FF"/>
                                </a:solidFill>
                                <a:latin typeface="Cambria Math" panose="02040503050406030204" pitchFamily="18" charset="0"/>
                              </a:rPr>
                              <m:t>𝑑</m:t>
                            </m:r>
                          </m:e>
                          <m:sub>
                            <m:r>
                              <a:rPr lang="en-US" sz="1200" b="0" i="1" smtClean="0">
                                <a:solidFill>
                                  <a:srgbClr val="0000FF"/>
                                </a:solidFill>
                                <a:latin typeface="Cambria Math" panose="02040503050406030204" pitchFamily="18" charset="0"/>
                              </a:rPr>
                              <m:t>𝑈</m:t>
                            </m:r>
                          </m:sub>
                        </m:sSub>
                        <m:d>
                          <m:dPr>
                            <m:ctrlPr>
                              <a:rPr lang="en-US" sz="1200" i="1" smtClean="0">
                                <a:solidFill>
                                  <a:srgbClr val="0000FF"/>
                                </a:solidFill>
                                <a:latin typeface="Cambria Math" panose="02040503050406030204" pitchFamily="18" charset="0"/>
                              </a:rPr>
                            </m:ctrlPr>
                          </m:dPr>
                          <m:e>
                            <m:sSub>
                              <m:sSubPr>
                                <m:ctrlPr>
                                  <a:rPr lang="en-US" sz="1200" i="1">
                                    <a:solidFill>
                                      <a:srgbClr val="0000FF"/>
                                    </a:solidFill>
                                    <a:latin typeface="Cambria Math" panose="02040503050406030204" pitchFamily="18" charset="0"/>
                                  </a:rPr>
                                </m:ctrlPr>
                              </m:sSubPr>
                              <m:e>
                                <m:r>
                                  <a:rPr lang="en-US" sz="1200" i="1">
                                    <a:solidFill>
                                      <a:srgbClr val="0000FF"/>
                                    </a:solidFill>
                                    <a:latin typeface="Cambria Math" panose="02040503050406030204" pitchFamily="18" charset="0"/>
                                  </a:rPr>
                                  <m:t>𝑦</m:t>
                                </m:r>
                              </m:e>
                              <m:sub>
                                <m:r>
                                  <a:rPr lang="en-US" sz="1200" b="0" i="1" smtClean="0">
                                    <a:solidFill>
                                      <a:srgbClr val="0000FF"/>
                                    </a:solidFill>
                                    <a:latin typeface="Cambria Math" panose="02040503050406030204" pitchFamily="18" charset="0"/>
                                  </a:rPr>
                                  <m:t>𝐴</m:t>
                                </m:r>
                              </m:sub>
                            </m:sSub>
                            <m:r>
                              <a:rPr lang="en-US" sz="1200" b="0" i="1" smtClean="0">
                                <a:solidFill>
                                  <a:srgbClr val="0000FF"/>
                                </a:solidFill>
                                <a:latin typeface="Cambria Math" panose="02040503050406030204" pitchFamily="18" charset="0"/>
                              </a:rPr>
                              <m:t>,</m:t>
                            </m:r>
                            <m:sSub>
                              <m:sSubPr>
                                <m:ctrlPr>
                                  <a:rPr lang="en-US" sz="1200" i="1">
                                    <a:solidFill>
                                      <a:srgbClr val="0000FF"/>
                                    </a:solidFill>
                                    <a:latin typeface="Cambria Math" panose="02040503050406030204" pitchFamily="18" charset="0"/>
                                  </a:rPr>
                                </m:ctrlPr>
                              </m:sSubPr>
                              <m:e>
                                <m:r>
                                  <a:rPr lang="en-US" sz="1200" i="1">
                                    <a:solidFill>
                                      <a:srgbClr val="0000FF"/>
                                    </a:solidFill>
                                    <a:latin typeface="Cambria Math" panose="02040503050406030204" pitchFamily="18" charset="0"/>
                                  </a:rPr>
                                  <m:t>𝑦</m:t>
                                </m:r>
                              </m:e>
                              <m:sub>
                                <m:r>
                                  <a:rPr lang="en-US" sz="1200" b="0" i="1" smtClean="0">
                                    <a:solidFill>
                                      <a:srgbClr val="0000FF"/>
                                    </a:solidFill>
                                    <a:latin typeface="Cambria Math" panose="02040503050406030204" pitchFamily="18" charset="0"/>
                                  </a:rPr>
                                  <m:t>𝐵</m:t>
                                </m:r>
                              </m:sub>
                            </m:sSub>
                          </m:e>
                        </m:d>
                        <m:r>
                          <a:rPr lang="en-US" sz="1200" b="0" i="1" smtClean="0">
                            <a:solidFill>
                              <a:srgbClr val="0000FF"/>
                            </a:solidFill>
                            <a:latin typeface="Cambria Math" panose="02040503050406030204" pitchFamily="18" charset="0"/>
                          </a:rPr>
                          <m:t>=</m:t>
                        </m:r>
                        <m:r>
                          <a:rPr lang="en-US" sz="1200" b="0" i="1" smtClean="0">
                            <a:solidFill>
                              <a:srgbClr val="0000FF"/>
                            </a:solidFill>
                            <a:latin typeface="Cambria Math" panose="02040503050406030204" pitchFamily="18" charset="0"/>
                          </a:rPr>
                          <m:t>𝑙𝑜𝑔</m:t>
                        </m:r>
                        <m:f>
                          <m:fPr>
                            <m:ctrlPr>
                              <a:rPr lang="en-US" sz="1200" b="0" i="1" smtClean="0">
                                <a:solidFill>
                                  <a:srgbClr val="0000FF"/>
                                </a:solidFill>
                                <a:latin typeface="Cambria Math" panose="02040503050406030204" pitchFamily="18" charset="0"/>
                              </a:rPr>
                            </m:ctrlPr>
                          </m:fPr>
                          <m:num>
                            <m:r>
                              <a:rPr lang="en-US" sz="1200" i="1">
                                <a:solidFill>
                                  <a:srgbClr val="0000FF"/>
                                </a:solidFill>
                                <a:latin typeface="Cambria Math" panose="02040503050406030204" pitchFamily="18" charset="0"/>
                              </a:rPr>
                              <m:t>𝑀𝑆𝐸</m:t>
                            </m:r>
                            <m:d>
                              <m:dPr>
                                <m:ctrlPr>
                                  <a:rPr lang="en-US" sz="1200" b="0" i="1" smtClean="0">
                                    <a:solidFill>
                                      <a:srgbClr val="0000FF"/>
                                    </a:solidFill>
                                    <a:latin typeface="Cambria Math" panose="02040503050406030204" pitchFamily="18" charset="0"/>
                                  </a:rPr>
                                </m:ctrlPr>
                              </m:dPr>
                              <m:e>
                                <m:sSub>
                                  <m:sSubPr>
                                    <m:ctrlPr>
                                      <a:rPr lang="en-US" sz="1200" i="1" smtClean="0">
                                        <a:solidFill>
                                          <a:srgbClr val="0000FF"/>
                                        </a:solidFill>
                                        <a:latin typeface="Cambria Math" panose="02040503050406030204" pitchFamily="18" charset="0"/>
                                      </a:rPr>
                                    </m:ctrlPr>
                                  </m:sSubPr>
                                  <m:e>
                                    <m:acc>
                                      <m:accPr>
                                        <m:chr m:val="̂"/>
                                        <m:ctrlPr>
                                          <a:rPr lang="en-US" sz="1200" i="1">
                                            <a:solidFill>
                                              <a:srgbClr val="0000FF"/>
                                            </a:solidFill>
                                            <a:latin typeface="Cambria Math" panose="02040503050406030204" pitchFamily="18" charset="0"/>
                                          </a:rPr>
                                        </m:ctrlPr>
                                      </m:accPr>
                                      <m:e>
                                        <m:r>
                                          <a:rPr lang="en-US" sz="1200" i="1">
                                            <a:solidFill>
                                              <a:srgbClr val="0000FF"/>
                                            </a:solidFill>
                                            <a:latin typeface="Cambria Math" panose="02040503050406030204" pitchFamily="18" charset="0"/>
                                          </a:rPr>
                                          <m:t>𝑦</m:t>
                                        </m:r>
                                      </m:e>
                                    </m:acc>
                                  </m:e>
                                  <m:sub>
                                    <m:r>
                                      <a:rPr lang="en-US" sz="1200" i="1">
                                        <a:solidFill>
                                          <a:srgbClr val="0000FF"/>
                                        </a:solidFill>
                                        <a:latin typeface="Cambria Math" panose="02040503050406030204" pitchFamily="18" charset="0"/>
                                      </a:rPr>
                                      <m:t>𝑈</m:t>
                                    </m:r>
                                    <m:r>
                                      <a:rPr lang="en-US" sz="1200" i="1">
                                        <a:solidFill>
                                          <a:srgbClr val="0000FF"/>
                                        </a:solidFill>
                                        <a:latin typeface="Cambria Math" panose="02040503050406030204" pitchFamily="18" charset="0"/>
                                      </a:rPr>
                                      <m:t>,</m:t>
                                    </m:r>
                                    <m:r>
                                      <a:rPr lang="en-US" sz="1200" i="1">
                                        <a:solidFill>
                                          <a:srgbClr val="0000FF"/>
                                        </a:solidFill>
                                        <a:latin typeface="Cambria Math" panose="02040503050406030204" pitchFamily="18" charset="0"/>
                                      </a:rPr>
                                      <m:t>𝐵</m:t>
                                    </m:r>
                                  </m:sub>
                                </m:sSub>
                                <m:r>
                                  <a:rPr lang="en-US" sz="1200" b="0" i="1" smtClean="0">
                                    <a:solidFill>
                                      <a:srgbClr val="0000FF"/>
                                    </a:solidFill>
                                    <a:latin typeface="Cambria Math" panose="02040503050406030204" pitchFamily="18" charset="0"/>
                                  </a:rPr>
                                  <m:t>,</m:t>
                                </m:r>
                                <m:sSub>
                                  <m:sSubPr>
                                    <m:ctrlPr>
                                      <a:rPr lang="en-US" sz="1200" i="1">
                                        <a:solidFill>
                                          <a:srgbClr val="0000FF"/>
                                        </a:solidFill>
                                        <a:latin typeface="Cambria Math" panose="02040503050406030204" pitchFamily="18" charset="0"/>
                                      </a:rPr>
                                    </m:ctrlPr>
                                  </m:sSubPr>
                                  <m:e>
                                    <m:r>
                                      <a:rPr lang="en-US" sz="1200" b="0" i="1" smtClean="0">
                                        <a:solidFill>
                                          <a:srgbClr val="0000FF"/>
                                        </a:solidFill>
                                        <a:latin typeface="Cambria Math" panose="02040503050406030204" pitchFamily="18" charset="0"/>
                                      </a:rPr>
                                      <m:t>𝑦</m:t>
                                    </m:r>
                                  </m:e>
                                  <m:sub>
                                    <m:r>
                                      <a:rPr lang="en-US" sz="1200" b="0" i="1" smtClean="0">
                                        <a:solidFill>
                                          <a:srgbClr val="0000FF"/>
                                        </a:solidFill>
                                        <a:latin typeface="Cambria Math" panose="02040503050406030204" pitchFamily="18" charset="0"/>
                                      </a:rPr>
                                      <m:t>𝐵</m:t>
                                    </m:r>
                                  </m:sub>
                                </m:sSub>
                                <m:r>
                                  <a:rPr lang="en-US" sz="1200" i="1">
                                    <a:solidFill>
                                      <a:srgbClr val="0000FF"/>
                                    </a:solidFill>
                                    <a:latin typeface="Cambria Math" panose="02040503050406030204" pitchFamily="18" charset="0"/>
                                  </a:rPr>
                                  <m:t>;</m:t>
                                </m:r>
                                <m:sSubSup>
                                  <m:sSubSupPr>
                                    <m:ctrlPr>
                                      <a:rPr lang="en-US" sz="1200" i="1">
                                        <a:solidFill>
                                          <a:srgbClr val="0000FF"/>
                                        </a:solidFill>
                                        <a:latin typeface="Cambria Math" panose="02040503050406030204" pitchFamily="18" charset="0"/>
                                      </a:rPr>
                                    </m:ctrlPr>
                                  </m:sSubSupPr>
                                  <m:e>
                                    <m:r>
                                      <a:rPr lang="en-US" sz="1200" i="1">
                                        <a:solidFill>
                                          <a:srgbClr val="0000FF"/>
                                        </a:solidFill>
                                        <a:latin typeface="Cambria Math" panose="02040503050406030204" pitchFamily="18" charset="0"/>
                                      </a:rPr>
                                      <m:t>𝑤</m:t>
                                    </m:r>
                                  </m:e>
                                  <m:sub>
                                    <m:r>
                                      <a:rPr lang="en-US" sz="1200" i="1">
                                        <a:solidFill>
                                          <a:srgbClr val="0000FF"/>
                                        </a:solidFill>
                                        <a:latin typeface="Cambria Math" panose="02040503050406030204" pitchFamily="18" charset="0"/>
                                      </a:rPr>
                                      <m:t>𝐴</m:t>
                                    </m:r>
                                  </m:sub>
                                  <m:sup>
                                    <m:r>
                                      <a:rPr lang="en-US" sz="1200" i="1">
                                        <a:solidFill>
                                          <a:srgbClr val="0000FF"/>
                                        </a:solidFill>
                                        <a:latin typeface="Cambria Math" panose="02040503050406030204" pitchFamily="18" charset="0"/>
                                      </a:rPr>
                                      <m:t>(0)</m:t>
                                    </m:r>
                                  </m:sup>
                                </m:sSubSup>
                                <m:r>
                                  <a:rPr lang="en-US" sz="1200" i="1">
                                    <a:latin typeface="Cambria Math" panose="02040503050406030204" pitchFamily="18" charset="0"/>
                                  </a:rPr>
                                  <m:t>,</m:t>
                                </m:r>
                                <m:r>
                                  <a:rPr lang="en-US" sz="1200" i="1">
                                    <a:latin typeface="Cambria Math" panose="02040503050406030204" pitchFamily="18" charset="0"/>
                                    <a:ea typeface="Cambria Math" panose="02040503050406030204" pitchFamily="18" charset="0"/>
                                  </a:rPr>
                                  <m:t>⋯,</m:t>
                                </m:r>
                                <m:sSubSup>
                                  <m:sSubSupPr>
                                    <m:ctrlPr>
                                      <a:rPr lang="en-US" sz="1200" i="1">
                                        <a:solidFill>
                                          <a:srgbClr val="0000FF"/>
                                        </a:solidFill>
                                        <a:latin typeface="Cambria Math" panose="02040503050406030204" pitchFamily="18" charset="0"/>
                                      </a:rPr>
                                    </m:ctrlPr>
                                  </m:sSubSupPr>
                                  <m:e>
                                    <m:r>
                                      <a:rPr lang="en-US" sz="1200" i="1">
                                        <a:solidFill>
                                          <a:srgbClr val="0000FF"/>
                                        </a:solidFill>
                                        <a:latin typeface="Cambria Math" panose="02040503050406030204" pitchFamily="18" charset="0"/>
                                      </a:rPr>
                                      <m:t>𝑤</m:t>
                                    </m:r>
                                  </m:e>
                                  <m:sub>
                                    <m:r>
                                      <a:rPr lang="en-US" sz="1200" i="1">
                                        <a:solidFill>
                                          <a:srgbClr val="0000FF"/>
                                        </a:solidFill>
                                        <a:latin typeface="Cambria Math" panose="02040503050406030204" pitchFamily="18" charset="0"/>
                                      </a:rPr>
                                      <m:t>𝐴</m:t>
                                    </m:r>
                                  </m:sub>
                                  <m:sup>
                                    <m:r>
                                      <a:rPr lang="en-US" sz="1200" i="1">
                                        <a:solidFill>
                                          <a:srgbClr val="0000FF"/>
                                        </a:solidFill>
                                        <a:latin typeface="Cambria Math" panose="02040503050406030204" pitchFamily="18" charset="0"/>
                                      </a:rPr>
                                      <m:t>(</m:t>
                                    </m:r>
                                    <m:r>
                                      <a:rPr lang="en-US" sz="1200" i="1">
                                        <a:solidFill>
                                          <a:srgbClr val="0000FF"/>
                                        </a:solidFill>
                                        <a:latin typeface="Cambria Math" panose="02040503050406030204" pitchFamily="18" charset="0"/>
                                      </a:rPr>
                                      <m:t>𝐿</m:t>
                                    </m:r>
                                    <m:r>
                                      <a:rPr lang="en-US" sz="1200" i="1">
                                        <a:solidFill>
                                          <a:srgbClr val="0000FF"/>
                                        </a:solidFill>
                                        <a:latin typeface="Cambria Math" panose="02040503050406030204" pitchFamily="18" charset="0"/>
                                      </a:rPr>
                                      <m:t>)</m:t>
                                    </m:r>
                                  </m:sup>
                                </m:sSubSup>
                              </m:e>
                            </m:d>
                          </m:num>
                          <m:den>
                            <m:r>
                              <a:rPr lang="en-US" sz="1200" i="1">
                                <a:solidFill>
                                  <a:srgbClr val="0000FF"/>
                                </a:solidFill>
                                <a:latin typeface="Cambria Math" panose="02040503050406030204" pitchFamily="18" charset="0"/>
                              </a:rPr>
                              <m:t>𝑀𝑆𝐸</m:t>
                            </m:r>
                            <m:d>
                              <m:dPr>
                                <m:ctrlPr>
                                  <a:rPr lang="en-US" sz="1200" i="1">
                                    <a:solidFill>
                                      <a:srgbClr val="0000FF"/>
                                    </a:solidFill>
                                    <a:latin typeface="Cambria Math" panose="02040503050406030204" pitchFamily="18" charset="0"/>
                                  </a:rPr>
                                </m:ctrlPr>
                              </m:dPr>
                              <m:e>
                                <m:sSub>
                                  <m:sSubPr>
                                    <m:ctrlPr>
                                      <a:rPr lang="en-US" sz="1200" i="1">
                                        <a:solidFill>
                                          <a:srgbClr val="0000FF"/>
                                        </a:solidFill>
                                        <a:latin typeface="Cambria Math" panose="02040503050406030204" pitchFamily="18" charset="0"/>
                                      </a:rPr>
                                    </m:ctrlPr>
                                  </m:sSubPr>
                                  <m:e>
                                    <m:acc>
                                      <m:accPr>
                                        <m:chr m:val="̂"/>
                                        <m:ctrlPr>
                                          <a:rPr lang="en-US" sz="1200" i="1">
                                            <a:solidFill>
                                              <a:srgbClr val="0000FF"/>
                                            </a:solidFill>
                                            <a:latin typeface="Cambria Math" panose="02040503050406030204" pitchFamily="18" charset="0"/>
                                          </a:rPr>
                                        </m:ctrlPr>
                                      </m:accPr>
                                      <m:e>
                                        <m:r>
                                          <a:rPr lang="en-US" sz="1200" i="1">
                                            <a:solidFill>
                                              <a:srgbClr val="0000FF"/>
                                            </a:solidFill>
                                            <a:latin typeface="Cambria Math" panose="02040503050406030204" pitchFamily="18" charset="0"/>
                                          </a:rPr>
                                          <m:t>𝑦</m:t>
                                        </m:r>
                                      </m:e>
                                    </m:acc>
                                  </m:e>
                                  <m:sub>
                                    <m:r>
                                      <a:rPr lang="en-US" sz="1200" i="1">
                                        <a:solidFill>
                                          <a:srgbClr val="0000FF"/>
                                        </a:solidFill>
                                        <a:latin typeface="Cambria Math" panose="02040503050406030204" pitchFamily="18" charset="0"/>
                                      </a:rPr>
                                      <m:t>𝐵</m:t>
                                    </m:r>
                                  </m:sub>
                                </m:sSub>
                                <m:r>
                                  <a:rPr lang="en-US" sz="1200" b="0" i="1" smtClean="0">
                                    <a:solidFill>
                                      <a:srgbClr val="0000FF"/>
                                    </a:solidFill>
                                    <a:latin typeface="Cambria Math" panose="02040503050406030204" pitchFamily="18" charset="0"/>
                                  </a:rPr>
                                  <m:t>,</m:t>
                                </m:r>
                                <m:sSub>
                                  <m:sSubPr>
                                    <m:ctrlPr>
                                      <a:rPr lang="en-US" sz="1200" i="1">
                                        <a:solidFill>
                                          <a:srgbClr val="0000FF"/>
                                        </a:solidFill>
                                        <a:latin typeface="Cambria Math" panose="02040503050406030204" pitchFamily="18" charset="0"/>
                                      </a:rPr>
                                    </m:ctrlPr>
                                  </m:sSubPr>
                                  <m:e>
                                    <m:r>
                                      <a:rPr lang="en-US" sz="1200" i="1">
                                        <a:solidFill>
                                          <a:srgbClr val="0000FF"/>
                                        </a:solidFill>
                                        <a:latin typeface="Cambria Math" panose="02040503050406030204" pitchFamily="18" charset="0"/>
                                      </a:rPr>
                                      <m:t>𝑦</m:t>
                                    </m:r>
                                  </m:e>
                                  <m:sub>
                                    <m:r>
                                      <a:rPr lang="en-US" sz="1200" i="1">
                                        <a:solidFill>
                                          <a:srgbClr val="0000FF"/>
                                        </a:solidFill>
                                        <a:latin typeface="Cambria Math" panose="02040503050406030204" pitchFamily="18" charset="0"/>
                                      </a:rPr>
                                      <m:t>𝐵</m:t>
                                    </m:r>
                                  </m:sub>
                                </m:sSub>
                                <m:r>
                                  <a:rPr lang="en-US" sz="1200" b="0" i="1" smtClean="0">
                                    <a:solidFill>
                                      <a:srgbClr val="0000FF"/>
                                    </a:solidFill>
                                    <a:latin typeface="Cambria Math" panose="02040503050406030204" pitchFamily="18" charset="0"/>
                                  </a:rPr>
                                  <m:t>;</m:t>
                                </m:r>
                                <m:sSubSup>
                                  <m:sSubSupPr>
                                    <m:ctrlPr>
                                      <a:rPr lang="en-US" sz="1200" i="1">
                                        <a:solidFill>
                                          <a:srgbClr val="0000FF"/>
                                        </a:solidFill>
                                        <a:latin typeface="Cambria Math" panose="02040503050406030204" pitchFamily="18" charset="0"/>
                                      </a:rPr>
                                    </m:ctrlPr>
                                  </m:sSubSupPr>
                                  <m:e>
                                    <m:r>
                                      <a:rPr lang="en-US" sz="1200" i="1">
                                        <a:solidFill>
                                          <a:srgbClr val="0000FF"/>
                                        </a:solidFill>
                                        <a:latin typeface="Cambria Math" panose="02040503050406030204" pitchFamily="18" charset="0"/>
                                      </a:rPr>
                                      <m:t>𝑤</m:t>
                                    </m:r>
                                  </m:e>
                                  <m:sub>
                                    <m:r>
                                      <a:rPr lang="en-US" sz="1200" b="0" i="1" smtClean="0">
                                        <a:solidFill>
                                          <a:srgbClr val="0000FF"/>
                                        </a:solidFill>
                                        <a:latin typeface="Cambria Math" panose="02040503050406030204" pitchFamily="18" charset="0"/>
                                      </a:rPr>
                                      <m:t>𝐵</m:t>
                                    </m:r>
                                  </m:sub>
                                  <m:sup>
                                    <m:r>
                                      <a:rPr lang="en-US" sz="1200" i="1">
                                        <a:solidFill>
                                          <a:srgbClr val="0000FF"/>
                                        </a:solidFill>
                                        <a:latin typeface="Cambria Math" panose="02040503050406030204" pitchFamily="18" charset="0"/>
                                      </a:rPr>
                                      <m:t>(0)</m:t>
                                    </m:r>
                                  </m:sup>
                                </m:sSubSup>
                                <m:r>
                                  <a:rPr lang="en-US" sz="1200" i="1">
                                    <a:latin typeface="Cambria Math" panose="02040503050406030204" pitchFamily="18" charset="0"/>
                                  </a:rPr>
                                  <m:t>,</m:t>
                                </m:r>
                                <m:r>
                                  <a:rPr lang="en-US" sz="1200" i="1">
                                    <a:latin typeface="Cambria Math" panose="02040503050406030204" pitchFamily="18" charset="0"/>
                                    <a:ea typeface="Cambria Math" panose="02040503050406030204" pitchFamily="18" charset="0"/>
                                  </a:rPr>
                                  <m:t>⋯,</m:t>
                                </m:r>
                                <m:sSubSup>
                                  <m:sSubSupPr>
                                    <m:ctrlPr>
                                      <a:rPr lang="en-US" sz="1200" i="1">
                                        <a:solidFill>
                                          <a:srgbClr val="0000FF"/>
                                        </a:solidFill>
                                        <a:latin typeface="Cambria Math" panose="02040503050406030204" pitchFamily="18" charset="0"/>
                                      </a:rPr>
                                    </m:ctrlPr>
                                  </m:sSubSupPr>
                                  <m:e>
                                    <m:r>
                                      <a:rPr lang="en-US" sz="1200" i="1">
                                        <a:solidFill>
                                          <a:srgbClr val="0000FF"/>
                                        </a:solidFill>
                                        <a:latin typeface="Cambria Math" panose="02040503050406030204" pitchFamily="18" charset="0"/>
                                      </a:rPr>
                                      <m:t>𝑤</m:t>
                                    </m:r>
                                  </m:e>
                                  <m:sub>
                                    <m:r>
                                      <a:rPr lang="en-US" sz="1200" b="0" i="1" smtClean="0">
                                        <a:solidFill>
                                          <a:srgbClr val="0000FF"/>
                                        </a:solidFill>
                                        <a:latin typeface="Cambria Math" panose="02040503050406030204" pitchFamily="18" charset="0"/>
                                      </a:rPr>
                                      <m:t>𝐵</m:t>
                                    </m:r>
                                  </m:sub>
                                  <m:sup>
                                    <m:r>
                                      <a:rPr lang="en-US" sz="1200" i="1">
                                        <a:solidFill>
                                          <a:srgbClr val="0000FF"/>
                                        </a:solidFill>
                                        <a:latin typeface="Cambria Math" panose="02040503050406030204" pitchFamily="18" charset="0"/>
                                      </a:rPr>
                                      <m:t>(</m:t>
                                    </m:r>
                                    <m:r>
                                      <a:rPr lang="en-US" sz="1200" i="1">
                                        <a:solidFill>
                                          <a:srgbClr val="0000FF"/>
                                        </a:solidFill>
                                        <a:latin typeface="Cambria Math" panose="02040503050406030204" pitchFamily="18" charset="0"/>
                                      </a:rPr>
                                      <m:t>𝐿</m:t>
                                    </m:r>
                                    <m:r>
                                      <a:rPr lang="en-US" sz="1200" i="1">
                                        <a:solidFill>
                                          <a:srgbClr val="0000FF"/>
                                        </a:solidFill>
                                        <a:latin typeface="Cambria Math" panose="02040503050406030204" pitchFamily="18" charset="0"/>
                                      </a:rPr>
                                      <m:t>)</m:t>
                                    </m:r>
                                  </m:sup>
                                </m:sSubSup>
                              </m:e>
                            </m:d>
                          </m:den>
                        </m:f>
                      </m:oMath>
                    </m:oMathPara>
                  </a14:m>
                  <a:endParaRPr lang="en-US" sz="1200" dirty="0"/>
                </a:p>
              </p:txBody>
            </p:sp>
          </mc:Choice>
          <mc:Fallback xmlns="">
            <p:sp>
              <p:nvSpPr>
                <p:cNvPr id="320" name="TextBox 319">
                  <a:extLst>
                    <a:ext uri="{FF2B5EF4-FFF2-40B4-BE49-F238E27FC236}">
                      <a16:creationId xmlns:a16="http://schemas.microsoft.com/office/drawing/2014/main" xmlns="" xmlns:a14="http://schemas.microsoft.com/office/drawing/2010/main" id="{A780DEB2-453D-C1C0-8A02-3C95E6FAD0F4}"/>
                    </a:ext>
                  </a:extLst>
                </p:cNvPr>
                <p:cNvSpPr txBox="1">
                  <a:spLocks noRot="1" noChangeAspect="1" noMove="1" noResize="1" noEditPoints="1" noAdjustHandles="1" noChangeArrowheads="1" noChangeShapeType="1" noTextEdit="1"/>
                </p:cNvSpPr>
                <p:nvPr/>
              </p:nvSpPr>
              <p:spPr>
                <a:xfrm>
                  <a:off x="8403539" y="643185"/>
                  <a:ext cx="3085012" cy="579389"/>
                </a:xfrm>
                <a:prstGeom prst="rect">
                  <a:avLst/>
                </a:prstGeom>
                <a:blipFill rotWithShape="0">
                  <a:blip r:embed="rId8"/>
                  <a:stretch>
                    <a:fillRect/>
                  </a:stretch>
                </a:blipFill>
                <a:ln>
                  <a:solidFill>
                    <a:srgbClr val="FF0000"/>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21" name="TextBox 320">
                  <a:extLst>
                    <a:ext uri="{FF2B5EF4-FFF2-40B4-BE49-F238E27FC236}">
                      <a16:creationId xmlns:a16="http://schemas.microsoft.com/office/drawing/2014/main" id="{145BC8DE-14CF-E394-0522-1BE1C9A4C2A1}"/>
                    </a:ext>
                  </a:extLst>
                </p:cNvPr>
                <p:cNvSpPr txBox="1"/>
                <p:nvPr/>
              </p:nvSpPr>
              <p:spPr>
                <a:xfrm>
                  <a:off x="8315288" y="1268285"/>
                  <a:ext cx="3744060" cy="63799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1200" i="1">
                            <a:latin typeface="Cambria Math" panose="02040503050406030204" pitchFamily="18" charset="0"/>
                            <a:ea typeface="Cambria Math" panose="02040503050406030204" pitchFamily="18" charset="0"/>
                          </a:rPr>
                          <m:t>𝑀𝑆𝐸</m:t>
                        </m:r>
                        <m:d>
                          <m:dPr>
                            <m:ctrlPr>
                              <a:rPr lang="en-US" sz="1200" i="1">
                                <a:latin typeface="Cambria Math" panose="02040503050406030204" pitchFamily="18" charset="0"/>
                              </a:rPr>
                            </m:ctrlPr>
                          </m:dPr>
                          <m:e>
                            <m:sSub>
                              <m:sSubPr>
                                <m:ctrlPr>
                                  <a:rPr lang="en-US" sz="1200" i="1">
                                    <a:latin typeface="Cambria Math" panose="02040503050406030204" pitchFamily="18" charset="0"/>
                                  </a:rPr>
                                </m:ctrlPr>
                              </m:sSubPr>
                              <m:e>
                                <m:r>
                                  <a:rPr lang="en-US" sz="1200" i="1">
                                    <a:latin typeface="Cambria Math" panose="02040503050406030204" pitchFamily="18" charset="0"/>
                                  </a:rPr>
                                  <m:t>𝑥</m:t>
                                </m:r>
                              </m:e>
                              <m:sub>
                                <m:r>
                                  <a:rPr lang="en-US" sz="1200" i="1">
                                    <a:latin typeface="Cambria Math" panose="02040503050406030204" pitchFamily="18" charset="0"/>
                                  </a:rPr>
                                  <m:t>𝐵</m:t>
                                </m:r>
                              </m:sub>
                            </m:sSub>
                            <m:r>
                              <a:rPr lang="en-US" sz="1200" b="0" i="1" smtClean="0">
                                <a:latin typeface="Cambria Math" panose="02040503050406030204" pitchFamily="18" charset="0"/>
                              </a:rPr>
                              <m:t>;</m:t>
                            </m:r>
                            <m:sSubSup>
                              <m:sSubSupPr>
                                <m:ctrlPr>
                                  <a:rPr lang="en-US" sz="1200" i="1">
                                    <a:solidFill>
                                      <a:srgbClr val="0000FF"/>
                                    </a:solidFill>
                                    <a:latin typeface="Cambria Math" panose="02040503050406030204" pitchFamily="18" charset="0"/>
                                  </a:rPr>
                                </m:ctrlPr>
                              </m:sSubSupPr>
                              <m:e>
                                <m:r>
                                  <a:rPr lang="en-US" sz="1200" i="1">
                                    <a:solidFill>
                                      <a:srgbClr val="0000FF"/>
                                    </a:solidFill>
                                    <a:latin typeface="Cambria Math" panose="02040503050406030204" pitchFamily="18" charset="0"/>
                                  </a:rPr>
                                  <m:t>𝑤</m:t>
                                </m:r>
                              </m:e>
                              <m:sub>
                                <m:r>
                                  <a:rPr lang="en-US" sz="1200" i="1">
                                    <a:solidFill>
                                      <a:srgbClr val="0000FF"/>
                                    </a:solidFill>
                                    <a:latin typeface="Cambria Math" panose="02040503050406030204" pitchFamily="18" charset="0"/>
                                  </a:rPr>
                                  <m:t>𝐴</m:t>
                                </m:r>
                              </m:sub>
                              <m:sup>
                                <m:r>
                                  <a:rPr lang="en-US" sz="1200" i="1">
                                    <a:solidFill>
                                      <a:srgbClr val="0000FF"/>
                                    </a:solidFill>
                                    <a:latin typeface="Cambria Math" panose="02040503050406030204" pitchFamily="18" charset="0"/>
                                  </a:rPr>
                                  <m:t>(0)</m:t>
                                </m:r>
                              </m:sup>
                            </m:sSubSup>
                            <m:r>
                              <a:rPr lang="en-US" sz="1200" i="1">
                                <a:latin typeface="Cambria Math" panose="02040503050406030204" pitchFamily="18" charset="0"/>
                              </a:rPr>
                              <m:t>,</m:t>
                            </m:r>
                            <m:r>
                              <a:rPr lang="en-US" sz="1200" i="1">
                                <a:latin typeface="Cambria Math" panose="02040503050406030204" pitchFamily="18" charset="0"/>
                                <a:ea typeface="Cambria Math" panose="02040503050406030204" pitchFamily="18" charset="0"/>
                              </a:rPr>
                              <m:t>⋯,</m:t>
                            </m:r>
                            <m:sSubSup>
                              <m:sSubSupPr>
                                <m:ctrlPr>
                                  <a:rPr lang="en-US" sz="1200" i="1">
                                    <a:solidFill>
                                      <a:srgbClr val="0000FF"/>
                                    </a:solidFill>
                                    <a:latin typeface="Cambria Math" panose="02040503050406030204" pitchFamily="18" charset="0"/>
                                  </a:rPr>
                                </m:ctrlPr>
                              </m:sSubSupPr>
                              <m:e>
                                <m:r>
                                  <a:rPr lang="en-US" sz="1200" i="1">
                                    <a:solidFill>
                                      <a:srgbClr val="0000FF"/>
                                    </a:solidFill>
                                    <a:latin typeface="Cambria Math" panose="02040503050406030204" pitchFamily="18" charset="0"/>
                                  </a:rPr>
                                  <m:t>𝑤</m:t>
                                </m:r>
                              </m:e>
                              <m:sub>
                                <m:r>
                                  <a:rPr lang="en-US" sz="1200" i="1">
                                    <a:solidFill>
                                      <a:srgbClr val="0000FF"/>
                                    </a:solidFill>
                                    <a:latin typeface="Cambria Math" panose="02040503050406030204" pitchFamily="18" charset="0"/>
                                  </a:rPr>
                                  <m:t>𝐴</m:t>
                                </m:r>
                              </m:sub>
                              <m:sup>
                                <m:r>
                                  <a:rPr lang="en-US" sz="1200" i="1">
                                    <a:solidFill>
                                      <a:srgbClr val="0000FF"/>
                                    </a:solidFill>
                                    <a:latin typeface="Cambria Math" panose="02040503050406030204" pitchFamily="18" charset="0"/>
                                  </a:rPr>
                                  <m:t>(</m:t>
                                </m:r>
                                <m:r>
                                  <a:rPr lang="en-US" sz="1200" i="1">
                                    <a:solidFill>
                                      <a:srgbClr val="0000FF"/>
                                    </a:solidFill>
                                    <a:latin typeface="Cambria Math" panose="02040503050406030204" pitchFamily="18" charset="0"/>
                                  </a:rPr>
                                  <m:t>𝐿</m:t>
                                </m:r>
                                <m:r>
                                  <a:rPr lang="en-US" sz="1200" i="1">
                                    <a:solidFill>
                                      <a:srgbClr val="0000FF"/>
                                    </a:solidFill>
                                    <a:latin typeface="Cambria Math" panose="02040503050406030204" pitchFamily="18" charset="0"/>
                                  </a:rPr>
                                  <m:t>)</m:t>
                                </m:r>
                              </m:sup>
                            </m:sSubSup>
                          </m:e>
                        </m:d>
                        <m:r>
                          <a:rPr lang="en-US" sz="1200" b="0" i="1" smtClean="0">
                            <a:latin typeface="Cambria Math" panose="02040503050406030204" pitchFamily="18" charset="0"/>
                          </a:rPr>
                          <m:t>=</m:t>
                        </m:r>
                        <m:rad>
                          <m:radPr>
                            <m:degHide m:val="on"/>
                            <m:ctrlPr>
                              <a:rPr lang="en-US" sz="1200" i="1">
                                <a:latin typeface="Cambria Math" panose="02040503050406030204" pitchFamily="18" charset="0"/>
                              </a:rPr>
                            </m:ctrlPr>
                          </m:radPr>
                          <m:deg/>
                          <m:e>
                            <m:f>
                              <m:fPr>
                                <m:ctrlPr>
                                  <a:rPr lang="en-US" sz="1200" i="1">
                                    <a:latin typeface="Cambria Math" panose="02040503050406030204" pitchFamily="18" charset="0"/>
                                  </a:rPr>
                                </m:ctrlPr>
                              </m:fPr>
                              <m:num>
                                <m:r>
                                  <a:rPr lang="en-US" sz="1200" i="1">
                                    <a:latin typeface="Cambria Math" panose="02040503050406030204" pitchFamily="18" charset="0"/>
                                  </a:rPr>
                                  <m:t>1</m:t>
                                </m:r>
                              </m:num>
                              <m:den>
                                <m:r>
                                  <a:rPr lang="en-US" sz="1200" i="1">
                                    <a:latin typeface="Cambria Math" panose="02040503050406030204" pitchFamily="18" charset="0"/>
                                  </a:rPr>
                                  <m:t>𝑁</m:t>
                                </m:r>
                              </m:den>
                            </m:f>
                            <m:nary>
                              <m:naryPr>
                                <m:chr m:val="∑"/>
                                <m:limLoc m:val="subSup"/>
                                <m:ctrlPr>
                                  <a:rPr lang="en-US" sz="1200" i="1">
                                    <a:latin typeface="Cambria Math" panose="02040503050406030204" pitchFamily="18" charset="0"/>
                                  </a:rPr>
                                </m:ctrlPr>
                              </m:naryPr>
                              <m:sub>
                                <m:r>
                                  <m:rPr>
                                    <m:brk m:alnAt="25"/>
                                  </m:rPr>
                                  <a:rPr lang="en-US" sz="1200" i="1">
                                    <a:latin typeface="Cambria Math" panose="02040503050406030204" pitchFamily="18" charset="0"/>
                                  </a:rPr>
                                  <m:t>𝑗</m:t>
                                </m:r>
                                <m:r>
                                  <a:rPr lang="en-US" sz="1200" i="1">
                                    <a:latin typeface="Cambria Math" panose="02040503050406030204" pitchFamily="18" charset="0"/>
                                  </a:rPr>
                                  <m:t>=1</m:t>
                                </m:r>
                              </m:sub>
                              <m:sup>
                                <m:r>
                                  <a:rPr lang="en-US" sz="1200" i="1">
                                    <a:latin typeface="Cambria Math" panose="02040503050406030204" pitchFamily="18" charset="0"/>
                                  </a:rPr>
                                  <m:t>𝑁</m:t>
                                </m:r>
                              </m:sup>
                              <m:e>
                                <m:sSup>
                                  <m:sSupPr>
                                    <m:ctrlPr>
                                      <a:rPr lang="en-US" sz="1200" i="1">
                                        <a:latin typeface="Cambria Math" panose="02040503050406030204" pitchFamily="18" charset="0"/>
                                      </a:rPr>
                                    </m:ctrlPr>
                                  </m:sSupPr>
                                  <m:e>
                                    <m:d>
                                      <m:dPr>
                                        <m:ctrlPr>
                                          <a:rPr lang="en-US" sz="1200" i="1">
                                            <a:latin typeface="Cambria Math" panose="02040503050406030204" pitchFamily="18" charset="0"/>
                                          </a:rPr>
                                        </m:ctrlPr>
                                      </m:dPr>
                                      <m:e>
                                        <m:sSub>
                                          <m:sSubPr>
                                            <m:ctrlPr>
                                              <a:rPr lang="en-US" sz="1200" i="1">
                                                <a:latin typeface="Cambria Math" panose="02040503050406030204" pitchFamily="18" charset="0"/>
                                              </a:rPr>
                                            </m:ctrlPr>
                                          </m:sSubPr>
                                          <m:e>
                                            <m:r>
                                              <a:rPr lang="en-US" sz="1200" i="1">
                                                <a:latin typeface="Cambria Math" panose="02040503050406030204" pitchFamily="18" charset="0"/>
                                              </a:rPr>
                                              <m:t>𝑦</m:t>
                                            </m:r>
                                          </m:e>
                                          <m:sub>
                                            <m:r>
                                              <a:rPr lang="en-US" sz="1200" i="1">
                                                <a:latin typeface="Cambria Math" panose="02040503050406030204" pitchFamily="18" charset="0"/>
                                              </a:rPr>
                                              <m:t>𝐵</m:t>
                                            </m:r>
                                            <m:r>
                                              <a:rPr lang="en-US" sz="1200" i="1">
                                                <a:latin typeface="Cambria Math" panose="02040503050406030204" pitchFamily="18" charset="0"/>
                                              </a:rPr>
                                              <m:t>,</m:t>
                                            </m:r>
                                            <m:r>
                                              <a:rPr lang="en-US" sz="1200" i="1">
                                                <a:latin typeface="Cambria Math" panose="02040503050406030204" pitchFamily="18" charset="0"/>
                                              </a:rPr>
                                              <m:t>𝑗</m:t>
                                            </m:r>
                                          </m:sub>
                                        </m:sSub>
                                        <m:r>
                                          <a:rPr lang="en-US" sz="1200" i="1">
                                            <a:latin typeface="Cambria Math" panose="02040503050406030204" pitchFamily="18" charset="0"/>
                                          </a:rPr>
                                          <m:t>−</m:t>
                                        </m:r>
                                        <m:sSub>
                                          <m:sSubPr>
                                            <m:ctrlPr>
                                              <a:rPr lang="en-US" sz="1200" i="1">
                                                <a:latin typeface="Cambria Math" panose="02040503050406030204" pitchFamily="18" charset="0"/>
                                              </a:rPr>
                                            </m:ctrlPr>
                                          </m:sSubPr>
                                          <m:e>
                                            <m:acc>
                                              <m:accPr>
                                                <m:chr m:val="̂"/>
                                                <m:ctrlPr>
                                                  <a:rPr lang="en-US" sz="1200" i="1">
                                                    <a:latin typeface="Cambria Math" panose="02040503050406030204" pitchFamily="18" charset="0"/>
                                                  </a:rPr>
                                                </m:ctrlPr>
                                              </m:accPr>
                                              <m:e>
                                                <m:r>
                                                  <a:rPr lang="en-US" sz="1200" i="1">
                                                    <a:latin typeface="Cambria Math" panose="02040503050406030204" pitchFamily="18" charset="0"/>
                                                  </a:rPr>
                                                  <m:t>𝑦</m:t>
                                                </m:r>
                                              </m:e>
                                            </m:acc>
                                          </m:e>
                                          <m:sub>
                                            <m:r>
                                              <a:rPr lang="en-US" sz="1200" i="1">
                                                <a:latin typeface="Cambria Math" panose="02040503050406030204" pitchFamily="18" charset="0"/>
                                              </a:rPr>
                                              <m:t>𝑈</m:t>
                                            </m:r>
                                            <m:r>
                                              <a:rPr lang="en-US" sz="1200" i="1">
                                                <a:latin typeface="Cambria Math" panose="02040503050406030204" pitchFamily="18" charset="0"/>
                                              </a:rPr>
                                              <m:t>,</m:t>
                                            </m:r>
                                            <m:r>
                                              <a:rPr lang="en-US" sz="1200" i="1">
                                                <a:latin typeface="Cambria Math" panose="02040503050406030204" pitchFamily="18" charset="0"/>
                                              </a:rPr>
                                              <m:t>𝐵</m:t>
                                            </m:r>
                                            <m:r>
                                              <a:rPr lang="en-US" sz="1200" i="1">
                                                <a:latin typeface="Cambria Math" panose="02040503050406030204" pitchFamily="18" charset="0"/>
                                              </a:rPr>
                                              <m:t>,</m:t>
                                            </m:r>
                                            <m:r>
                                              <a:rPr lang="en-US" sz="1200" i="1">
                                                <a:latin typeface="Cambria Math" panose="02040503050406030204" pitchFamily="18" charset="0"/>
                                              </a:rPr>
                                              <m:t>𝑗</m:t>
                                            </m:r>
                                          </m:sub>
                                        </m:sSub>
                                      </m:e>
                                    </m:d>
                                  </m:e>
                                  <m:sup>
                                    <m:r>
                                      <a:rPr lang="en-US" sz="1200" i="1">
                                        <a:latin typeface="Cambria Math" panose="02040503050406030204" pitchFamily="18" charset="0"/>
                                      </a:rPr>
                                      <m:t>2</m:t>
                                    </m:r>
                                  </m:sup>
                                </m:sSup>
                              </m:e>
                            </m:nary>
                          </m:e>
                        </m:rad>
                      </m:oMath>
                    </m:oMathPara>
                  </a14:m>
                  <a:endParaRPr lang="en-US" sz="1200" dirty="0"/>
                </a:p>
              </p:txBody>
            </p:sp>
          </mc:Choice>
          <mc:Fallback xmlns="">
            <p:sp>
              <p:nvSpPr>
                <p:cNvPr id="321" name="TextBox 320">
                  <a:extLst>
                    <a:ext uri="{FF2B5EF4-FFF2-40B4-BE49-F238E27FC236}">
                      <a16:creationId xmlns:a16="http://schemas.microsoft.com/office/drawing/2014/main" xmlns:a14="http://schemas.microsoft.com/office/drawing/2010/main" xmlns="" id="{145BC8DE-14CF-E394-0522-1BE1C9A4C2A1}"/>
                    </a:ext>
                  </a:extLst>
                </p:cNvPr>
                <p:cNvSpPr txBox="1">
                  <a:spLocks noRot="1" noChangeAspect="1" noMove="1" noResize="1" noEditPoints="1" noAdjustHandles="1" noChangeArrowheads="1" noChangeShapeType="1" noTextEdit="1"/>
                </p:cNvSpPr>
                <p:nvPr/>
              </p:nvSpPr>
              <p:spPr>
                <a:xfrm>
                  <a:off x="8315288" y="1268285"/>
                  <a:ext cx="3744060" cy="637995"/>
                </a:xfrm>
                <a:prstGeom prst="rect">
                  <a:avLst/>
                </a:prstGeom>
                <a:blipFill rotWithShape="0">
                  <a:blip r:embed="rId9"/>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322" name="TextBox 321">
                <a:extLst>
                  <a:ext uri="{FF2B5EF4-FFF2-40B4-BE49-F238E27FC236}">
                    <a16:creationId xmlns:a16="http://schemas.microsoft.com/office/drawing/2014/main" id="{995440A3-1707-981F-AF89-DB9F420E4CD1}"/>
                  </a:ext>
                </a:extLst>
              </p:cNvPr>
              <p:cNvSpPr txBox="1"/>
              <p:nvPr/>
            </p:nvSpPr>
            <p:spPr>
              <a:xfrm>
                <a:off x="3349362" y="3456157"/>
                <a:ext cx="1771191" cy="27642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200" i="1" smtClean="0">
                              <a:latin typeface="Cambria Math" panose="02040503050406030204" pitchFamily="18" charset="0"/>
                            </a:rPr>
                          </m:ctrlPr>
                        </m:sSubPr>
                        <m:e>
                          <m:r>
                            <a:rPr lang="en-US" sz="1200" b="0" i="1" smtClean="0">
                              <a:latin typeface="Cambria Math" panose="02040503050406030204" pitchFamily="18" charset="0"/>
                            </a:rPr>
                            <m:t>𝑓</m:t>
                          </m:r>
                        </m:e>
                        <m:sub>
                          <m:r>
                            <a:rPr lang="en-US" sz="1200" b="0" i="1" smtClean="0">
                              <a:latin typeface="Cambria Math" panose="02040503050406030204" pitchFamily="18" charset="0"/>
                            </a:rPr>
                            <m:t>𝐴</m:t>
                          </m:r>
                        </m:sub>
                      </m:sSub>
                      <m:d>
                        <m:dPr>
                          <m:ctrlPr>
                            <a:rPr lang="en-US" sz="1200" i="1" smtClean="0">
                              <a:latin typeface="Cambria Math" panose="02040503050406030204" pitchFamily="18" charset="0"/>
                            </a:rPr>
                          </m:ctrlPr>
                        </m:dPr>
                        <m:e>
                          <m:sSub>
                            <m:sSubPr>
                              <m:ctrlPr>
                                <a:rPr lang="en-US" sz="1200" i="1" smtClean="0">
                                  <a:latin typeface="Cambria Math" panose="02040503050406030204" pitchFamily="18" charset="0"/>
                                </a:rPr>
                              </m:ctrlPr>
                            </m:sSubPr>
                            <m:e>
                              <m:r>
                                <a:rPr lang="en-US" sz="1200" b="0" i="1" smtClean="0">
                                  <a:latin typeface="Cambria Math" panose="02040503050406030204" pitchFamily="18" charset="0"/>
                                </a:rPr>
                                <m:t>𝑥</m:t>
                              </m:r>
                            </m:e>
                            <m:sub>
                              <m:r>
                                <a:rPr lang="en-US" sz="1200" b="0" i="1" smtClean="0">
                                  <a:latin typeface="Cambria Math" panose="02040503050406030204" pitchFamily="18" charset="0"/>
                                </a:rPr>
                                <m:t>𝐴</m:t>
                              </m:r>
                            </m:sub>
                          </m:sSub>
                          <m:r>
                            <a:rPr lang="en-US" sz="1200" b="0" i="1" smtClean="0">
                              <a:latin typeface="Cambria Math" panose="02040503050406030204" pitchFamily="18" charset="0"/>
                            </a:rPr>
                            <m:t>;</m:t>
                          </m:r>
                          <m:sSubSup>
                            <m:sSubSupPr>
                              <m:ctrlPr>
                                <a:rPr lang="en-US" sz="1200" b="0" i="1" smtClean="0">
                                  <a:latin typeface="Cambria Math" panose="02040503050406030204" pitchFamily="18" charset="0"/>
                                </a:rPr>
                              </m:ctrlPr>
                            </m:sSubSupPr>
                            <m:e>
                              <m:r>
                                <a:rPr lang="en-US" sz="1200" b="0" i="1" smtClean="0">
                                  <a:latin typeface="Cambria Math" panose="02040503050406030204" pitchFamily="18" charset="0"/>
                                </a:rPr>
                                <m:t>𝑤</m:t>
                              </m:r>
                            </m:e>
                            <m:sub>
                              <m:r>
                                <a:rPr lang="en-US" sz="1200" b="0" i="1" smtClean="0">
                                  <a:latin typeface="Cambria Math" panose="02040503050406030204" pitchFamily="18" charset="0"/>
                                </a:rPr>
                                <m:t>𝐴</m:t>
                              </m:r>
                            </m:sub>
                            <m:sup>
                              <m:r>
                                <a:rPr lang="en-US" sz="1200" b="0" i="1" smtClean="0">
                                  <a:latin typeface="Cambria Math" panose="02040503050406030204" pitchFamily="18" charset="0"/>
                                </a:rPr>
                                <m:t>(0)</m:t>
                              </m:r>
                            </m:sup>
                          </m:sSubSup>
                          <m:r>
                            <a:rPr lang="en-US" sz="1200" b="0" i="1" smtClean="0">
                              <a:latin typeface="Cambria Math" panose="02040503050406030204" pitchFamily="18" charset="0"/>
                            </a:rPr>
                            <m:t>,</m:t>
                          </m:r>
                          <m:r>
                            <a:rPr lang="en-US" sz="1200" b="0" i="1" smtClean="0">
                              <a:latin typeface="Cambria Math" panose="02040503050406030204" pitchFamily="18" charset="0"/>
                              <a:ea typeface="Cambria Math" panose="02040503050406030204" pitchFamily="18" charset="0"/>
                            </a:rPr>
                            <m:t>⋯,</m:t>
                          </m:r>
                          <m:sSubSup>
                            <m:sSubSupPr>
                              <m:ctrlPr>
                                <a:rPr lang="en-US" sz="1200" i="1">
                                  <a:latin typeface="Cambria Math" panose="02040503050406030204" pitchFamily="18" charset="0"/>
                                </a:rPr>
                              </m:ctrlPr>
                            </m:sSubSupPr>
                            <m:e>
                              <m:r>
                                <a:rPr lang="en-US" sz="1200" i="1">
                                  <a:latin typeface="Cambria Math" panose="02040503050406030204" pitchFamily="18" charset="0"/>
                                </a:rPr>
                                <m:t>𝑤</m:t>
                              </m:r>
                            </m:e>
                            <m:sub>
                              <m:r>
                                <a:rPr lang="en-US" sz="1200" i="1">
                                  <a:latin typeface="Cambria Math" panose="02040503050406030204" pitchFamily="18" charset="0"/>
                                </a:rPr>
                                <m:t>𝐴</m:t>
                              </m:r>
                            </m:sub>
                            <m:sup>
                              <m:r>
                                <a:rPr lang="en-US" sz="1200" i="1">
                                  <a:latin typeface="Cambria Math" panose="02040503050406030204" pitchFamily="18" charset="0"/>
                                </a:rPr>
                                <m:t>(</m:t>
                              </m:r>
                              <m:r>
                                <a:rPr lang="en-US" sz="1200" b="0" i="1" smtClean="0">
                                  <a:latin typeface="Cambria Math" panose="02040503050406030204" pitchFamily="18" charset="0"/>
                                </a:rPr>
                                <m:t>𝐿</m:t>
                              </m:r>
                              <m:r>
                                <a:rPr lang="en-US" sz="1200" i="1">
                                  <a:latin typeface="Cambria Math" panose="02040503050406030204" pitchFamily="18" charset="0"/>
                                </a:rPr>
                                <m:t>)</m:t>
                              </m:r>
                            </m:sup>
                          </m:sSubSup>
                        </m:e>
                      </m:d>
                      <m:r>
                        <a:rPr lang="en-US" sz="1200" b="0" i="1" smtClean="0">
                          <a:latin typeface="Cambria Math" panose="02040503050406030204" pitchFamily="18" charset="0"/>
                        </a:rPr>
                        <m:t>=</m:t>
                      </m:r>
                      <m:sSub>
                        <m:sSubPr>
                          <m:ctrlPr>
                            <a:rPr lang="en-US" sz="1200" i="1">
                              <a:latin typeface="Cambria Math" panose="02040503050406030204" pitchFamily="18" charset="0"/>
                            </a:rPr>
                          </m:ctrlPr>
                        </m:sSubPr>
                        <m:e>
                          <m:acc>
                            <m:accPr>
                              <m:chr m:val="̂"/>
                              <m:ctrlPr>
                                <a:rPr lang="en-US" sz="1200" i="1">
                                  <a:latin typeface="Cambria Math" panose="02040503050406030204" pitchFamily="18" charset="0"/>
                                </a:rPr>
                              </m:ctrlPr>
                            </m:accPr>
                            <m:e>
                              <m:r>
                                <a:rPr lang="en-US" sz="1200" i="1">
                                  <a:latin typeface="Cambria Math" panose="02040503050406030204" pitchFamily="18" charset="0"/>
                                </a:rPr>
                                <m:t>𝑦</m:t>
                              </m:r>
                            </m:e>
                          </m:acc>
                        </m:e>
                        <m:sub>
                          <m:r>
                            <a:rPr lang="en-US" sz="1200" b="0" i="1" smtClean="0">
                              <a:latin typeface="Cambria Math" panose="02040503050406030204" pitchFamily="18" charset="0"/>
                            </a:rPr>
                            <m:t>𝐴</m:t>
                          </m:r>
                        </m:sub>
                      </m:sSub>
                    </m:oMath>
                  </m:oMathPara>
                </a14:m>
                <a:endParaRPr lang="en-US" sz="1200" dirty="0"/>
              </a:p>
            </p:txBody>
          </p:sp>
        </mc:Choice>
        <mc:Fallback xmlns="">
          <p:sp>
            <p:nvSpPr>
              <p:cNvPr id="322" name="TextBox 321">
                <a:extLst>
                  <a:ext uri="{FF2B5EF4-FFF2-40B4-BE49-F238E27FC236}">
                    <a16:creationId xmlns:a16="http://schemas.microsoft.com/office/drawing/2014/main" xmlns:a14="http://schemas.microsoft.com/office/drawing/2010/main" xmlns="" id="{995440A3-1707-981F-AF89-DB9F420E4CD1}"/>
                  </a:ext>
                </a:extLst>
              </p:cNvPr>
              <p:cNvSpPr txBox="1">
                <a:spLocks noRot="1" noChangeAspect="1" noMove="1" noResize="1" noEditPoints="1" noAdjustHandles="1" noChangeArrowheads="1" noChangeShapeType="1" noTextEdit="1"/>
              </p:cNvSpPr>
              <p:nvPr/>
            </p:nvSpPr>
            <p:spPr>
              <a:xfrm>
                <a:off x="3349362" y="3456157"/>
                <a:ext cx="1771191" cy="276422"/>
              </a:xfrm>
              <a:prstGeom prst="rect">
                <a:avLst/>
              </a:prstGeom>
              <a:blipFill rotWithShape="0">
                <a:blip r:embed="rId10"/>
                <a:stretch>
                  <a:fillRect l="-2749" r="-9622" b="-6667"/>
                </a:stretch>
              </a:blipFill>
            </p:spPr>
            <p:txBody>
              <a:bodyPr/>
              <a:lstStyle/>
              <a:p>
                <a:r>
                  <a:rPr lang="en-US">
                    <a:noFill/>
                  </a:rPr>
                  <a:t> </a:t>
                </a:r>
              </a:p>
            </p:txBody>
          </p:sp>
        </mc:Fallback>
      </mc:AlternateContent>
      <p:sp>
        <p:nvSpPr>
          <p:cNvPr id="324" name="슬라이드 번호 개체 틀 323"/>
          <p:cNvSpPr>
            <a:spLocks noGrp="1"/>
          </p:cNvSpPr>
          <p:nvPr>
            <p:ph type="sldNum" sz="quarter" idx="12"/>
          </p:nvPr>
        </p:nvSpPr>
        <p:spPr/>
        <p:txBody>
          <a:bodyPr/>
          <a:lstStyle/>
          <a:p>
            <a:fld id="{A2C2B4BD-AE20-47F9-B696-7823EEB95881}" type="slidenum">
              <a:rPr lang="en-US" smtClean="0"/>
              <a:t>8</a:t>
            </a:fld>
            <a:endParaRPr lang="en-US"/>
          </a:p>
        </p:txBody>
      </p:sp>
    </p:spTree>
    <p:extLst>
      <p:ext uri="{BB962C8B-B14F-4D97-AF65-F5344CB8AC3E}">
        <p14:creationId xmlns:p14="http://schemas.microsoft.com/office/powerpoint/2010/main" val="8591289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번호 개체 틀 1"/>
          <p:cNvSpPr>
            <a:spLocks noGrp="1"/>
          </p:cNvSpPr>
          <p:nvPr>
            <p:ph type="sldNum" sz="quarter" idx="12"/>
          </p:nvPr>
        </p:nvSpPr>
        <p:spPr/>
        <p:txBody>
          <a:bodyPr/>
          <a:lstStyle/>
          <a:p>
            <a:fld id="{A2C2B4BD-AE20-47F9-B696-7823EEB95881}" type="slidenum">
              <a:rPr lang="en-US" smtClean="0"/>
              <a:t>9</a:t>
            </a:fld>
            <a:endParaRPr lang="en-US"/>
          </a:p>
        </p:txBody>
      </p:sp>
      <p:pic>
        <p:nvPicPr>
          <p:cNvPr id="3" name="그림 2"/>
          <p:cNvPicPr>
            <a:picLocks noChangeAspect="1"/>
          </p:cNvPicPr>
          <p:nvPr/>
        </p:nvPicPr>
        <p:blipFill>
          <a:blip r:embed="rId2"/>
          <a:stretch>
            <a:fillRect/>
          </a:stretch>
        </p:blipFill>
        <p:spPr>
          <a:xfrm>
            <a:off x="2774899" y="1892300"/>
            <a:ext cx="6009235" cy="4357533"/>
          </a:xfrm>
          <a:prstGeom prst="rect">
            <a:avLst/>
          </a:prstGeom>
        </p:spPr>
      </p:pic>
      <p:sp>
        <p:nvSpPr>
          <p:cNvPr id="4" name="TextBox 3">
            <a:extLst>
              <a:ext uri="{FF2B5EF4-FFF2-40B4-BE49-F238E27FC236}">
                <a16:creationId xmlns:a16="http://schemas.microsoft.com/office/drawing/2014/main" id="{08890BB6-EF8C-E22B-326F-35C328AB3A36}"/>
              </a:ext>
            </a:extLst>
          </p:cNvPr>
          <p:cNvSpPr txBox="1"/>
          <p:nvPr/>
        </p:nvSpPr>
        <p:spPr>
          <a:xfrm>
            <a:off x="506393" y="469573"/>
            <a:ext cx="10034607" cy="523220"/>
          </a:xfrm>
          <a:prstGeom prst="rect">
            <a:avLst/>
          </a:prstGeom>
          <a:noFill/>
        </p:spPr>
        <p:txBody>
          <a:bodyPr wrap="square" rtlCol="0">
            <a:spAutoFit/>
          </a:bodyPr>
          <a:lstStyle/>
          <a:p>
            <a:r>
              <a:rPr lang="en-US" sz="2800" dirty="0">
                <a:latin typeface="Arial" panose="020B0604020202020204" pitchFamily="34" charset="0"/>
                <a:cs typeface="Arial" panose="020B0604020202020204" pitchFamily="34" charset="0"/>
              </a:rPr>
              <a:t>A Graphical Motivation of Our Functional Distance Measure</a:t>
            </a:r>
          </a:p>
        </p:txBody>
      </p:sp>
    </p:spTree>
    <p:extLst>
      <p:ext uri="{BB962C8B-B14F-4D97-AF65-F5344CB8AC3E}">
        <p14:creationId xmlns:p14="http://schemas.microsoft.com/office/powerpoint/2010/main" val="9997464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7156</TotalTime>
  <Words>2481</Words>
  <Application>Microsoft Office PowerPoint</Application>
  <PresentationFormat>와이드스크린</PresentationFormat>
  <Paragraphs>263</Paragraphs>
  <Slides>23</Slides>
  <Notes>13</Notes>
  <HiddenSlides>0</HiddenSlides>
  <MMClips>0</MMClips>
  <ScaleCrop>false</ScaleCrop>
  <HeadingPairs>
    <vt:vector size="6" baseType="variant">
      <vt:variant>
        <vt:lpstr>사용한 글꼴</vt:lpstr>
      </vt:variant>
      <vt:variant>
        <vt:i4>7</vt:i4>
      </vt:variant>
      <vt:variant>
        <vt:lpstr>테마</vt:lpstr>
      </vt:variant>
      <vt:variant>
        <vt:i4>1</vt:i4>
      </vt:variant>
      <vt:variant>
        <vt:lpstr>슬라이드 제목</vt:lpstr>
      </vt:variant>
      <vt:variant>
        <vt:i4>23</vt:i4>
      </vt:variant>
    </vt:vector>
  </HeadingPairs>
  <TitlesOfParts>
    <vt:vector size="31" baseType="lpstr">
      <vt:lpstr>MS Mincho</vt:lpstr>
      <vt:lpstr>맑은 고딕</vt:lpstr>
      <vt:lpstr>Arial</vt:lpstr>
      <vt:lpstr>Calibri</vt:lpstr>
      <vt:lpstr>Calibri Light</vt:lpstr>
      <vt:lpstr>Cambria Math</vt:lpstr>
      <vt:lpstr>Wingdings</vt:lpstr>
      <vt:lpstr>Office Theme</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Yun, Hayong</dc:creator>
  <cp:lastModifiedBy>이종섭</cp:lastModifiedBy>
  <cp:revision>455</cp:revision>
  <dcterms:created xsi:type="dcterms:W3CDTF">2023-04-10T20:30:17Z</dcterms:created>
  <dcterms:modified xsi:type="dcterms:W3CDTF">2025-09-08T02:25:10Z</dcterms:modified>
</cp:coreProperties>
</file>